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23"/>
  </p:notesMasterIdLst>
  <p:sldIdLst>
    <p:sldId id="256" r:id="rId2"/>
    <p:sldId id="257" r:id="rId3"/>
    <p:sldId id="263" r:id="rId4"/>
    <p:sldId id="264" r:id="rId5"/>
    <p:sldId id="268" r:id="rId6"/>
    <p:sldId id="259" r:id="rId7"/>
    <p:sldId id="269" r:id="rId8"/>
    <p:sldId id="270" r:id="rId9"/>
    <p:sldId id="271" r:id="rId10"/>
    <p:sldId id="267" r:id="rId11"/>
    <p:sldId id="275" r:id="rId12"/>
    <p:sldId id="278" r:id="rId13"/>
    <p:sldId id="280" r:id="rId14"/>
    <p:sldId id="284" r:id="rId15"/>
    <p:sldId id="281" r:id="rId16"/>
    <p:sldId id="277" r:id="rId17"/>
    <p:sldId id="276" r:id="rId18"/>
    <p:sldId id="260" r:id="rId19"/>
    <p:sldId id="279" r:id="rId20"/>
    <p:sldId id="266"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veland, Eliot" initials="CE" lastIdx="1" clrIdx="0">
    <p:extLst>
      <p:ext uri="{19B8F6BF-5375-455C-9EA6-DF929625EA0E}">
        <p15:presenceInfo xmlns:p15="http://schemas.microsoft.com/office/powerpoint/2012/main" userId="S-1-5-21-1177238915-1767777339-682003330-787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4718"/>
  </p:normalViewPr>
  <p:slideViewPr>
    <p:cSldViewPr snapToGrid="0" snapToObjects="1">
      <p:cViewPr varScale="1">
        <p:scale>
          <a:sx n="82" d="100"/>
          <a:sy n="82" d="100"/>
        </p:scale>
        <p:origin x="9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CC718-1C25-4D56-B97D-6F4E1664097E}"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2E010-E238-4DB3-AF4C-87398BF5E09D}" type="slidenum">
              <a:rPr lang="en-US" smtClean="0"/>
              <a:t>‹#›</a:t>
            </a:fld>
            <a:endParaRPr lang="en-US"/>
          </a:p>
        </p:txBody>
      </p:sp>
    </p:spTree>
    <p:extLst>
      <p:ext uri="{BB962C8B-B14F-4D97-AF65-F5344CB8AC3E}">
        <p14:creationId xmlns:p14="http://schemas.microsoft.com/office/powerpoint/2010/main" val="48819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2</a:t>
            </a:fld>
            <a:endParaRPr lang="en-US"/>
          </a:p>
        </p:txBody>
      </p:sp>
    </p:spTree>
    <p:extLst>
      <p:ext uri="{BB962C8B-B14F-4D97-AF65-F5344CB8AC3E}">
        <p14:creationId xmlns:p14="http://schemas.microsoft.com/office/powerpoint/2010/main" val="44461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13</a:t>
            </a:fld>
            <a:endParaRPr lang="en-US"/>
          </a:p>
        </p:txBody>
      </p:sp>
    </p:spTree>
    <p:extLst>
      <p:ext uri="{BB962C8B-B14F-4D97-AF65-F5344CB8AC3E}">
        <p14:creationId xmlns:p14="http://schemas.microsoft.com/office/powerpoint/2010/main" val="330320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14</a:t>
            </a:fld>
            <a:endParaRPr lang="en-US"/>
          </a:p>
        </p:txBody>
      </p:sp>
    </p:spTree>
    <p:extLst>
      <p:ext uri="{BB962C8B-B14F-4D97-AF65-F5344CB8AC3E}">
        <p14:creationId xmlns:p14="http://schemas.microsoft.com/office/powerpoint/2010/main" val="4004513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15</a:t>
            </a:fld>
            <a:endParaRPr lang="en-US"/>
          </a:p>
        </p:txBody>
      </p:sp>
    </p:spTree>
    <p:extLst>
      <p:ext uri="{BB962C8B-B14F-4D97-AF65-F5344CB8AC3E}">
        <p14:creationId xmlns:p14="http://schemas.microsoft.com/office/powerpoint/2010/main" val="943358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16</a:t>
            </a:fld>
            <a:endParaRPr lang="en-US"/>
          </a:p>
        </p:txBody>
      </p:sp>
    </p:spTree>
    <p:extLst>
      <p:ext uri="{BB962C8B-B14F-4D97-AF65-F5344CB8AC3E}">
        <p14:creationId xmlns:p14="http://schemas.microsoft.com/office/powerpoint/2010/main" val="249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17</a:t>
            </a:fld>
            <a:endParaRPr lang="en-US"/>
          </a:p>
        </p:txBody>
      </p:sp>
    </p:spTree>
    <p:extLst>
      <p:ext uri="{BB962C8B-B14F-4D97-AF65-F5344CB8AC3E}">
        <p14:creationId xmlns:p14="http://schemas.microsoft.com/office/powerpoint/2010/main" val="917537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18</a:t>
            </a:fld>
            <a:endParaRPr lang="en-US"/>
          </a:p>
        </p:txBody>
      </p:sp>
    </p:spTree>
    <p:extLst>
      <p:ext uri="{BB962C8B-B14F-4D97-AF65-F5344CB8AC3E}">
        <p14:creationId xmlns:p14="http://schemas.microsoft.com/office/powerpoint/2010/main" val="1305095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19</a:t>
            </a:fld>
            <a:endParaRPr lang="en-US"/>
          </a:p>
        </p:txBody>
      </p:sp>
    </p:spTree>
    <p:extLst>
      <p:ext uri="{BB962C8B-B14F-4D97-AF65-F5344CB8AC3E}">
        <p14:creationId xmlns:p14="http://schemas.microsoft.com/office/powerpoint/2010/main" val="413155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20</a:t>
            </a:fld>
            <a:endParaRPr lang="en-US"/>
          </a:p>
        </p:txBody>
      </p:sp>
    </p:spTree>
    <p:extLst>
      <p:ext uri="{BB962C8B-B14F-4D97-AF65-F5344CB8AC3E}">
        <p14:creationId xmlns:p14="http://schemas.microsoft.com/office/powerpoint/2010/main" val="3655624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3</a:t>
            </a:fld>
            <a:endParaRPr lang="en-US"/>
          </a:p>
        </p:txBody>
      </p:sp>
    </p:spTree>
    <p:extLst>
      <p:ext uri="{BB962C8B-B14F-4D97-AF65-F5344CB8AC3E}">
        <p14:creationId xmlns:p14="http://schemas.microsoft.com/office/powerpoint/2010/main" val="224490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BD12E010-E238-4DB3-AF4C-87398BF5E09D}" type="slidenum">
              <a:rPr lang="en-US" smtClean="0"/>
              <a:t>4</a:t>
            </a:fld>
            <a:endParaRPr lang="en-US"/>
          </a:p>
        </p:txBody>
      </p:sp>
    </p:spTree>
    <p:extLst>
      <p:ext uri="{BB962C8B-B14F-4D97-AF65-F5344CB8AC3E}">
        <p14:creationId xmlns:p14="http://schemas.microsoft.com/office/powerpoint/2010/main" val="3508717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6</a:t>
            </a:fld>
            <a:endParaRPr lang="en-US"/>
          </a:p>
        </p:txBody>
      </p:sp>
    </p:spTree>
    <p:extLst>
      <p:ext uri="{BB962C8B-B14F-4D97-AF65-F5344CB8AC3E}">
        <p14:creationId xmlns:p14="http://schemas.microsoft.com/office/powerpoint/2010/main" val="75900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7</a:t>
            </a:fld>
            <a:endParaRPr lang="en-US"/>
          </a:p>
        </p:txBody>
      </p:sp>
    </p:spTree>
    <p:extLst>
      <p:ext uri="{BB962C8B-B14F-4D97-AF65-F5344CB8AC3E}">
        <p14:creationId xmlns:p14="http://schemas.microsoft.com/office/powerpoint/2010/main" val="177807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8</a:t>
            </a:fld>
            <a:endParaRPr lang="en-US"/>
          </a:p>
        </p:txBody>
      </p:sp>
    </p:spTree>
    <p:extLst>
      <p:ext uri="{BB962C8B-B14F-4D97-AF65-F5344CB8AC3E}">
        <p14:creationId xmlns:p14="http://schemas.microsoft.com/office/powerpoint/2010/main" val="606720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9</a:t>
            </a:fld>
            <a:endParaRPr lang="en-US"/>
          </a:p>
        </p:txBody>
      </p:sp>
    </p:spTree>
    <p:extLst>
      <p:ext uri="{BB962C8B-B14F-4D97-AF65-F5344CB8AC3E}">
        <p14:creationId xmlns:p14="http://schemas.microsoft.com/office/powerpoint/2010/main" val="16726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p>
        </p:txBody>
      </p:sp>
      <p:sp>
        <p:nvSpPr>
          <p:cNvPr id="4" name="Slide Number Placeholder 3"/>
          <p:cNvSpPr>
            <a:spLocks noGrp="1"/>
          </p:cNvSpPr>
          <p:nvPr>
            <p:ph type="sldNum" sz="quarter" idx="5"/>
          </p:nvPr>
        </p:nvSpPr>
        <p:spPr/>
        <p:txBody>
          <a:bodyPr/>
          <a:lstStyle/>
          <a:p>
            <a:fld id="{BD12E010-E238-4DB3-AF4C-87398BF5E09D}" type="slidenum">
              <a:rPr lang="en-US" smtClean="0"/>
              <a:t>10</a:t>
            </a:fld>
            <a:endParaRPr lang="en-US"/>
          </a:p>
        </p:txBody>
      </p:sp>
    </p:spTree>
    <p:extLst>
      <p:ext uri="{BB962C8B-B14F-4D97-AF65-F5344CB8AC3E}">
        <p14:creationId xmlns:p14="http://schemas.microsoft.com/office/powerpoint/2010/main" val="30518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Slide Number Placeholder 3"/>
          <p:cNvSpPr>
            <a:spLocks noGrp="1"/>
          </p:cNvSpPr>
          <p:nvPr>
            <p:ph type="sldNum" sz="quarter" idx="5"/>
          </p:nvPr>
        </p:nvSpPr>
        <p:spPr/>
        <p:txBody>
          <a:bodyPr/>
          <a:lstStyle/>
          <a:p>
            <a:fld id="{BD12E010-E238-4DB3-AF4C-87398BF5E09D}" type="slidenum">
              <a:rPr lang="en-US" smtClean="0"/>
              <a:t>12</a:t>
            </a:fld>
            <a:endParaRPr lang="en-US"/>
          </a:p>
        </p:txBody>
      </p:sp>
    </p:spTree>
    <p:extLst>
      <p:ext uri="{BB962C8B-B14F-4D97-AF65-F5344CB8AC3E}">
        <p14:creationId xmlns:p14="http://schemas.microsoft.com/office/powerpoint/2010/main" val="229153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3DA4A57A-0DEC-5D44-8CA7-35E6775A897D}" type="datetime1">
              <a:rPr lang="en-US" smtClean="0"/>
              <a:t>5/7/2021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7984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8D69D-AA53-5A4A-8BD5-FA347DEBEC44}"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63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F342D-39F1-FD45-A118-8376CD16A7DA}"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22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9A4A0-BDBD-7949-B9EF-09874C62DFD9}"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847534" y="6492240"/>
            <a:ext cx="321502" cy="365760"/>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798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0F67EAA7-E16E-2B4F-A722-9D787DA7A71B}" type="datetime1">
              <a:rPr lang="en-US" smtClean="0"/>
              <a:t>5/7/2021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1240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E2A296-DE32-C940-B27D-6CCE5121A3C4}" type="datetime1">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029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5C23176-B64C-7A42-A59B-B88A98FCFE4E}" type="datetime1">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42883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FABF96-7930-7343-A36E-C70A5FF925D5}" type="datetime1">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660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1373F-DB7D-D646-939C-8936C9415705}" type="datetime1">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0069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D3186088-5D3E-384D-B66A-2704DDDBC2F7}" type="datetime1">
              <a:rPr lang="en-US" smtClean="0"/>
              <a:t>5/7/2021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613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0B2B166B-3015-A946-9FE1-A7CA5A6C8263}" type="datetime1">
              <a:rPr lang="en-US" smtClean="0"/>
              <a:t>5/7/2021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413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459D08BE-BE06-A545-B6DB-642517E4165A}" type="datetime1">
              <a:rPr lang="en-US" smtClean="0"/>
              <a:t>5/7/2021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39068162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5" r:id="rId6"/>
    <p:sldLayoutId id="2147483690" r:id="rId7"/>
    <p:sldLayoutId id="2147483691" r:id="rId8"/>
    <p:sldLayoutId id="2147483692" r:id="rId9"/>
    <p:sldLayoutId id="2147483693" r:id="rId10"/>
    <p:sldLayoutId id="2147483694" r:id="rId11"/>
  </p:sldLayoutIdLst>
  <p:hf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Crystal_128_Forward.svg"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portal.brasilsonoro.com/the-final-countdown-2/"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it/montenegro-bandiera-162363/" TargetMode="External"/><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hyperlink" Target="https://en.m.wikipedia.org/wiki/File:Flag_of_Sweden.sv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commons.wikimedia.org/wiki/File:Flag_of_the_Czech_Republic.svg"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s://en.wikipedia.org/wiki/Flag_of_Greece" TargetMode="External"/><Relationship Id="rId4" Type="http://schemas.openxmlformats.org/officeDocument/2006/relationships/image" Target="../media/image28.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n.m.wikipedia.org/wiki/File:Flag_of_Sweden.svg" TargetMode="Externa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creativecommons.org/licenses/by-nc/3.0/"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ngimg.com/download/58396" TargetMode="External"/><Relationship Id="rId11" Type="http://schemas.openxmlformats.org/officeDocument/2006/relationships/hyperlink" Target="https://freesvg.org/vector-clip-art-of-corrupt-stamp"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www.publicdomainfiles.com/show_file.php?id=13489777212478" TargetMode="Externa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www.pngall.com/learning-png/download/46924"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kaggle.com/paultimothymooney/latitude-and-longitude-for-every-country-and-state" TargetMode="External"/><Relationship Id="rId3" Type="http://schemas.openxmlformats.org/officeDocument/2006/relationships/hyperlink" Target="http://www.transparency.org/en/cpi/2020" TargetMode="External"/><Relationship Id="rId7" Type="http://schemas.openxmlformats.org/officeDocument/2006/relationships/hyperlink" Target="http://stackoverflow.com/questions/40470175/boxplot-outliers-labels-python" TargetMode="External"/><Relationship Id="rId2" Type="http://schemas.openxmlformats.org/officeDocument/2006/relationships/hyperlink" Target="http://transparency.org/" TargetMode="External"/><Relationship Id="rId1" Type="http://schemas.openxmlformats.org/officeDocument/2006/relationships/slideLayout" Target="../slideLayouts/slideLayout2.xml"/><Relationship Id="rId6" Type="http://schemas.openxmlformats.org/officeDocument/2006/relationships/hyperlink" Target="http://worldpopulationreview.com/country-rankings/standard-of-living-by-country" TargetMode="External"/><Relationship Id="rId5" Type="http://schemas.openxmlformats.org/officeDocument/2006/relationships/hyperlink" Target="http://saylordotorg.github.io/text_world-regional-geography-people-places-and-globalization/s05-04-regions-of-western-europe.html" TargetMode="External"/><Relationship Id="rId4" Type="http://schemas.openxmlformats.org/officeDocument/2006/relationships/hyperlink" Target="http://www.etiasvisa.com/schengen-visa/countri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s and thread forming a heptagon">
            <a:extLst>
              <a:ext uri="{FF2B5EF4-FFF2-40B4-BE49-F238E27FC236}">
                <a16:creationId xmlns:a16="http://schemas.microsoft.com/office/drawing/2014/main" id="{C53C5023-540F-4586-B82A-FA88262F0EAE}"/>
              </a:ext>
            </a:extLst>
          </p:cNvPr>
          <p:cNvPicPr>
            <a:picLocks noChangeAspect="1"/>
          </p:cNvPicPr>
          <p:nvPr/>
        </p:nvPicPr>
        <p:blipFill rotWithShape="1">
          <a:blip r:embed="rId2"/>
          <a:srcRect t="9579" b="6151"/>
          <a:stretch/>
        </p:blipFill>
        <p:spPr>
          <a:xfrm>
            <a:off x="21"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7C97E7D-9508-D348-87B6-C251253D15B7}"/>
              </a:ext>
            </a:extLst>
          </p:cNvPr>
          <p:cNvSpPr>
            <a:spLocks noGrp="1"/>
          </p:cNvSpPr>
          <p:nvPr>
            <p:ph type="ctrTitle"/>
          </p:nvPr>
        </p:nvSpPr>
        <p:spPr>
          <a:xfrm>
            <a:off x="1578316" y="1348844"/>
            <a:ext cx="5409468" cy="3042706"/>
          </a:xfrm>
        </p:spPr>
        <p:txBody>
          <a:bodyPr>
            <a:noAutofit/>
          </a:bodyPr>
          <a:lstStyle/>
          <a:p>
            <a:pPr>
              <a:spcAft>
                <a:spcPts val="1200"/>
              </a:spcAft>
            </a:pPr>
            <a:r>
              <a:rPr lang="en-US" sz="4800" dirty="0"/>
              <a:t>Understanding Geopolitical</a:t>
            </a:r>
            <a:br>
              <a:rPr lang="en-US" sz="4800" dirty="0"/>
            </a:br>
            <a:r>
              <a:rPr lang="en-US" sz="4800" dirty="0"/>
              <a:t>factors and  Covid-19 data</a:t>
            </a:r>
            <a:endParaRPr lang="en-US" sz="4000" dirty="0">
              <a:solidFill>
                <a:schemeClr val="tx1"/>
              </a:solidFill>
            </a:endParaRPr>
          </a:p>
        </p:txBody>
      </p:sp>
      <p:sp>
        <p:nvSpPr>
          <p:cNvPr id="3" name="Subtitle 2">
            <a:extLst>
              <a:ext uri="{FF2B5EF4-FFF2-40B4-BE49-F238E27FC236}">
                <a16:creationId xmlns:a16="http://schemas.microsoft.com/office/drawing/2014/main" id="{D6EFC7EF-6AB9-DE4E-8D98-046A2DA15AD3}"/>
              </a:ext>
            </a:extLst>
          </p:cNvPr>
          <p:cNvSpPr>
            <a:spLocks noGrp="1"/>
          </p:cNvSpPr>
          <p:nvPr>
            <p:ph type="subTitle" idx="1"/>
          </p:nvPr>
        </p:nvSpPr>
        <p:spPr>
          <a:xfrm>
            <a:off x="1578316" y="4682061"/>
            <a:ext cx="5409468" cy="950976"/>
          </a:xfrm>
        </p:spPr>
        <p:txBody>
          <a:bodyPr>
            <a:normAutofit lnSpcReduction="10000"/>
          </a:bodyPr>
          <a:lstStyle/>
          <a:p>
            <a:r>
              <a:rPr lang="en-US" dirty="0">
                <a:solidFill>
                  <a:schemeClr val="tx1"/>
                </a:solidFill>
              </a:rPr>
              <a:t>Eliot Cleveland</a:t>
            </a:r>
          </a:p>
          <a:p>
            <a:r>
              <a:rPr lang="en-US" dirty="0">
                <a:solidFill>
                  <a:schemeClr val="tx1"/>
                </a:solidFill>
              </a:rPr>
              <a:t>Gina Freed</a:t>
            </a:r>
          </a:p>
          <a:p>
            <a:r>
              <a:rPr lang="en-US" dirty="0">
                <a:solidFill>
                  <a:schemeClr val="tx1"/>
                </a:solidFill>
              </a:rPr>
              <a:t>Marc Leslie</a:t>
            </a:r>
          </a:p>
        </p:txBody>
      </p:sp>
    </p:spTree>
    <p:extLst>
      <p:ext uri="{BB962C8B-B14F-4D97-AF65-F5344CB8AC3E}">
        <p14:creationId xmlns:p14="http://schemas.microsoft.com/office/powerpoint/2010/main" val="246935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165-02CA-4F0C-939D-C80C31C2D355}"/>
              </a:ext>
            </a:extLst>
          </p:cNvPr>
          <p:cNvSpPr>
            <a:spLocks noGrp="1"/>
          </p:cNvSpPr>
          <p:nvPr>
            <p:ph type="title"/>
          </p:nvPr>
        </p:nvSpPr>
        <p:spPr>
          <a:xfrm>
            <a:off x="365760" y="365760"/>
            <a:ext cx="10058400" cy="731520"/>
          </a:xfrm>
        </p:spPr>
        <p:txBody>
          <a:bodyPr/>
          <a:lstStyle/>
          <a:p>
            <a:r>
              <a:rPr lang="en-US" dirty="0"/>
              <a:t>The Path Forward - Europe</a:t>
            </a:r>
          </a:p>
        </p:txBody>
      </p:sp>
      <p:sp>
        <p:nvSpPr>
          <p:cNvPr id="3" name="Content Placeholder 2">
            <a:extLst>
              <a:ext uri="{FF2B5EF4-FFF2-40B4-BE49-F238E27FC236}">
                <a16:creationId xmlns:a16="http://schemas.microsoft.com/office/drawing/2014/main" id="{5FA90F36-2335-4218-B022-09FDC81E5A48}"/>
              </a:ext>
            </a:extLst>
          </p:cNvPr>
          <p:cNvSpPr>
            <a:spLocks noGrp="1"/>
          </p:cNvSpPr>
          <p:nvPr>
            <p:ph idx="1"/>
          </p:nvPr>
        </p:nvSpPr>
        <p:spPr>
          <a:xfrm>
            <a:off x="973495" y="1552614"/>
            <a:ext cx="4232988" cy="3989770"/>
          </a:xfrm>
        </p:spPr>
        <p:txBody>
          <a:bodyPr/>
          <a:lstStyle/>
          <a:p>
            <a:r>
              <a:rPr lang="en-US" dirty="0"/>
              <a:t>Globally the relationships we looked at were  weak and not enough to explain what might be going on</a:t>
            </a:r>
          </a:p>
          <a:p>
            <a:r>
              <a:rPr lang="en-US" dirty="0"/>
              <a:t>Europe had the most normal distribution of case and death data of the continents</a:t>
            </a:r>
          </a:p>
          <a:p>
            <a:endParaRPr lang="en-US" dirty="0"/>
          </a:p>
        </p:txBody>
      </p:sp>
      <p:pic>
        <p:nvPicPr>
          <p:cNvPr id="4" name="Picture 3">
            <a:extLst>
              <a:ext uri="{FF2B5EF4-FFF2-40B4-BE49-F238E27FC236}">
                <a16:creationId xmlns:a16="http://schemas.microsoft.com/office/drawing/2014/main" id="{A8BF1DFB-35E5-4D54-87C2-59C6C96F8C15}"/>
              </a:ext>
            </a:extLst>
          </p:cNvPr>
          <p:cNvPicPr>
            <a:picLocks noChangeAspect="1"/>
          </p:cNvPicPr>
          <p:nvPr/>
        </p:nvPicPr>
        <p:blipFill>
          <a:blip r:embed="rId3"/>
          <a:stretch>
            <a:fillRect/>
          </a:stretch>
        </p:blipFill>
        <p:spPr>
          <a:xfrm>
            <a:off x="5383764" y="1552614"/>
            <a:ext cx="6334125" cy="4057650"/>
          </a:xfrm>
          <a:prstGeom prst="rect">
            <a:avLst/>
          </a:prstGeom>
          <a:solidFill>
            <a:schemeClr val="accent3">
              <a:lumMod val="60000"/>
              <a:lumOff val="40000"/>
            </a:schemeClr>
          </a:solidFill>
          <a:ln>
            <a:solidFill>
              <a:schemeClr val="accent3">
                <a:lumMod val="60000"/>
                <a:lumOff val="40000"/>
              </a:schemeClr>
            </a:solidFill>
          </a:ln>
        </p:spPr>
      </p:pic>
      <p:pic>
        <p:nvPicPr>
          <p:cNvPr id="6" name="Picture 5">
            <a:extLst>
              <a:ext uri="{FF2B5EF4-FFF2-40B4-BE49-F238E27FC236}">
                <a16:creationId xmlns:a16="http://schemas.microsoft.com/office/drawing/2014/main" id="{81F3B239-B9B3-491A-9C60-1F215DF6098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726164" y="3547498"/>
            <a:ext cx="2230015" cy="2230015"/>
          </a:xfrm>
          <a:prstGeom prst="rect">
            <a:avLst/>
          </a:prstGeom>
        </p:spPr>
      </p:pic>
      <p:sp>
        <p:nvSpPr>
          <p:cNvPr id="7" name="TextBox 6">
            <a:extLst>
              <a:ext uri="{FF2B5EF4-FFF2-40B4-BE49-F238E27FC236}">
                <a16:creationId xmlns:a16="http://schemas.microsoft.com/office/drawing/2014/main" id="{43D19B89-34AC-4F8F-9195-0720938127F0}"/>
              </a:ext>
            </a:extLst>
          </p:cNvPr>
          <p:cNvSpPr txBox="1"/>
          <p:nvPr/>
        </p:nvSpPr>
        <p:spPr>
          <a:xfrm>
            <a:off x="587353" y="6627168"/>
            <a:ext cx="3554328" cy="230832"/>
          </a:xfrm>
          <a:prstGeom prst="rect">
            <a:avLst/>
          </a:prstGeom>
          <a:noFill/>
        </p:spPr>
        <p:txBody>
          <a:bodyPr wrap="square" rtlCol="0">
            <a:spAutoFit/>
          </a:bodyPr>
          <a:lstStyle/>
          <a:p>
            <a:r>
              <a:rPr lang="en-US" sz="900" dirty="0">
                <a:hlinkClick r:id="rId5" tooltip="https://commons.wikimedia.org/wiki/File:Crystal_128_Forward.svg"/>
              </a:rPr>
              <a:t>This Photo</a:t>
            </a:r>
            <a:r>
              <a:rPr lang="en-US" sz="900" dirty="0"/>
              <a:t> by Unknown Author is licensed under </a:t>
            </a:r>
            <a:r>
              <a:rPr lang="en-US" sz="900" dirty="0">
                <a:hlinkClick r:id="rId6" tooltip="https://creativecommons.org/licenses/by-sa/3.0/"/>
              </a:rPr>
              <a:t>CC BY-SA</a:t>
            </a:r>
            <a:endParaRPr lang="en-US" sz="900" dirty="0"/>
          </a:p>
        </p:txBody>
      </p:sp>
      <p:sp>
        <p:nvSpPr>
          <p:cNvPr id="5" name="Slide Number Placeholder 4">
            <a:extLst>
              <a:ext uri="{FF2B5EF4-FFF2-40B4-BE49-F238E27FC236}">
                <a16:creationId xmlns:a16="http://schemas.microsoft.com/office/drawing/2014/main" id="{24677ECD-A886-954F-82DC-2C205FB627B0}"/>
              </a:ext>
            </a:extLst>
          </p:cNvPr>
          <p:cNvSpPr>
            <a:spLocks noGrp="1"/>
          </p:cNvSpPr>
          <p:nvPr>
            <p:ph type="sldNum" sz="quarter" idx="12"/>
          </p:nvPr>
        </p:nvSpPr>
        <p:spPr/>
        <p:txBody>
          <a:bodyPr/>
          <a:lstStyle/>
          <a:p>
            <a:fld id="{34B7E4EF-A1BD-40F4-AB7B-04F084DD991D}" type="slidenum">
              <a:rPr lang="en-US" smtClean="0"/>
              <a:t>10</a:t>
            </a:fld>
            <a:endParaRPr lang="en-US"/>
          </a:p>
        </p:txBody>
      </p:sp>
    </p:spTree>
    <p:extLst>
      <p:ext uri="{BB962C8B-B14F-4D97-AF65-F5344CB8AC3E}">
        <p14:creationId xmlns:p14="http://schemas.microsoft.com/office/powerpoint/2010/main" val="228556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55FA-B255-4160-98C1-DAF353FECC14}"/>
              </a:ext>
            </a:extLst>
          </p:cNvPr>
          <p:cNvSpPr>
            <a:spLocks noGrp="1"/>
          </p:cNvSpPr>
          <p:nvPr>
            <p:ph type="title"/>
          </p:nvPr>
        </p:nvSpPr>
        <p:spPr/>
        <p:txBody>
          <a:bodyPr/>
          <a:lstStyle/>
          <a:p>
            <a:r>
              <a:rPr lang="en-US" dirty="0"/>
              <a:t>Statistical Analysis</a:t>
            </a:r>
          </a:p>
        </p:txBody>
      </p:sp>
      <p:sp>
        <p:nvSpPr>
          <p:cNvPr id="3" name="Text Placeholder 2">
            <a:extLst>
              <a:ext uri="{FF2B5EF4-FFF2-40B4-BE49-F238E27FC236}">
                <a16:creationId xmlns:a16="http://schemas.microsoft.com/office/drawing/2014/main" id="{A72CD7C0-FA1D-4BE3-B8C3-D6B32808093F}"/>
              </a:ext>
            </a:extLst>
          </p:cNvPr>
          <p:cNvSpPr>
            <a:spLocks noGrp="1"/>
          </p:cNvSpPr>
          <p:nvPr>
            <p:ph type="body" idx="1"/>
          </p:nvPr>
        </p:nvSpPr>
        <p:spPr/>
        <p:txBody>
          <a:bodyPr/>
          <a:lstStyle/>
          <a:p>
            <a:r>
              <a:rPr lang="en-US" dirty="0"/>
              <a:t>Drilling down into Europe</a:t>
            </a:r>
          </a:p>
        </p:txBody>
      </p:sp>
      <p:sp>
        <p:nvSpPr>
          <p:cNvPr id="4" name="Slide Number Placeholder 3">
            <a:extLst>
              <a:ext uri="{FF2B5EF4-FFF2-40B4-BE49-F238E27FC236}">
                <a16:creationId xmlns:a16="http://schemas.microsoft.com/office/drawing/2014/main" id="{A7AE8C3C-FCDC-E043-A2A5-970DCDECC2C1}"/>
              </a:ext>
            </a:extLst>
          </p:cNvPr>
          <p:cNvSpPr>
            <a:spLocks noGrp="1"/>
          </p:cNvSpPr>
          <p:nvPr>
            <p:ph type="sldNum" sz="quarter" idx="12"/>
          </p:nvPr>
        </p:nvSpPr>
        <p:spPr/>
        <p:txBody>
          <a:bodyPr/>
          <a:lstStyle/>
          <a:p>
            <a:fld id="{34B7E4EF-A1BD-40F4-AB7B-04F084DD991D}" type="slidenum">
              <a:rPr lang="en-US" smtClean="0"/>
              <a:t>11</a:t>
            </a:fld>
            <a:endParaRPr lang="en-US" dirty="0"/>
          </a:p>
        </p:txBody>
      </p:sp>
      <p:pic>
        <p:nvPicPr>
          <p:cNvPr id="6" name="Picture 5" descr="A group of women posing for a picture&#10;&#10;Description automatically generated">
            <a:extLst>
              <a:ext uri="{FF2B5EF4-FFF2-40B4-BE49-F238E27FC236}">
                <a16:creationId xmlns:a16="http://schemas.microsoft.com/office/drawing/2014/main" id="{0D05C3E1-7F3F-DA4E-9CCD-E19B0333EC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08257" y="1284856"/>
            <a:ext cx="575486" cy="578363"/>
          </a:xfrm>
          <a:prstGeom prst="rect">
            <a:avLst/>
          </a:prstGeom>
        </p:spPr>
      </p:pic>
    </p:spTree>
    <p:extLst>
      <p:ext uri="{BB962C8B-B14F-4D97-AF65-F5344CB8AC3E}">
        <p14:creationId xmlns:p14="http://schemas.microsoft.com/office/powerpoint/2010/main" val="395952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543FA-E26D-854D-9E34-F3CD00D5C95F}"/>
              </a:ext>
            </a:extLst>
          </p:cNvPr>
          <p:cNvSpPr>
            <a:spLocks noGrp="1"/>
          </p:cNvSpPr>
          <p:nvPr>
            <p:ph type="title"/>
          </p:nvPr>
        </p:nvSpPr>
        <p:spPr>
          <a:xfrm>
            <a:off x="365760" y="365760"/>
            <a:ext cx="10058400" cy="731520"/>
          </a:xfrm>
        </p:spPr>
        <p:txBody>
          <a:bodyPr/>
          <a:lstStyle/>
          <a:p>
            <a:r>
              <a:rPr lang="en-US" dirty="0"/>
              <a:t>A LOT OF NOTHING</a:t>
            </a:r>
          </a:p>
        </p:txBody>
      </p:sp>
      <p:pic>
        <p:nvPicPr>
          <p:cNvPr id="17" name="Picture 16" descr="Chart, scatter chart&#10;&#10;Description automatically generated">
            <a:extLst>
              <a:ext uri="{FF2B5EF4-FFF2-40B4-BE49-F238E27FC236}">
                <a16:creationId xmlns:a16="http://schemas.microsoft.com/office/drawing/2014/main" id="{2AA79E28-7D54-FC4E-AA50-B3D09EC7D818}"/>
              </a:ext>
            </a:extLst>
          </p:cNvPr>
          <p:cNvPicPr>
            <a:picLocks noChangeAspect="1"/>
          </p:cNvPicPr>
          <p:nvPr/>
        </p:nvPicPr>
        <p:blipFill>
          <a:blip r:embed="rId3"/>
          <a:stretch>
            <a:fillRect/>
          </a:stretch>
        </p:blipFill>
        <p:spPr>
          <a:xfrm>
            <a:off x="684600" y="2616376"/>
            <a:ext cx="2743200" cy="18288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31AE343-ECAD-474F-B2FE-DF068A353678}"/>
              </a:ext>
            </a:extLst>
          </p:cNvPr>
          <p:cNvPicPr>
            <a:picLocks noChangeAspect="1"/>
          </p:cNvPicPr>
          <p:nvPr/>
        </p:nvPicPr>
        <p:blipFill>
          <a:blip r:embed="rId4"/>
          <a:stretch>
            <a:fillRect/>
          </a:stretch>
        </p:blipFill>
        <p:spPr>
          <a:xfrm>
            <a:off x="684600" y="4602026"/>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190CF0C2-C13F-D644-AB81-E7DC4BFD1CD7}"/>
              </a:ext>
            </a:extLst>
          </p:cNvPr>
          <p:cNvPicPr>
            <a:picLocks noChangeAspect="1"/>
          </p:cNvPicPr>
          <p:nvPr/>
        </p:nvPicPr>
        <p:blipFill>
          <a:blip r:embed="rId5"/>
          <a:stretch>
            <a:fillRect/>
          </a:stretch>
        </p:blipFill>
        <p:spPr>
          <a:xfrm>
            <a:off x="4582568" y="2616376"/>
            <a:ext cx="2743200" cy="18288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12BB446-BEE3-FE48-A281-248A2FB1AB2C}"/>
              </a:ext>
            </a:extLst>
          </p:cNvPr>
          <p:cNvPicPr>
            <a:picLocks noChangeAspect="1"/>
          </p:cNvPicPr>
          <p:nvPr/>
        </p:nvPicPr>
        <p:blipFill>
          <a:blip r:embed="rId6"/>
          <a:stretch>
            <a:fillRect/>
          </a:stretch>
        </p:blipFill>
        <p:spPr>
          <a:xfrm>
            <a:off x="4582568" y="4602026"/>
            <a:ext cx="2743200" cy="1828800"/>
          </a:xfrm>
          <a:prstGeom prst="rect">
            <a:avLst/>
          </a:prstGeom>
        </p:spPr>
      </p:pic>
      <p:pic>
        <p:nvPicPr>
          <p:cNvPr id="25" name="Picture 24" descr="Chart, scatter chart&#10;&#10;Description automatically generated">
            <a:extLst>
              <a:ext uri="{FF2B5EF4-FFF2-40B4-BE49-F238E27FC236}">
                <a16:creationId xmlns:a16="http://schemas.microsoft.com/office/drawing/2014/main" id="{5A04BDAB-639D-9842-A757-7D3DE3633463}"/>
              </a:ext>
            </a:extLst>
          </p:cNvPr>
          <p:cNvPicPr>
            <a:picLocks noChangeAspect="1"/>
          </p:cNvPicPr>
          <p:nvPr/>
        </p:nvPicPr>
        <p:blipFill>
          <a:blip r:embed="rId7"/>
          <a:stretch>
            <a:fillRect/>
          </a:stretch>
        </p:blipFill>
        <p:spPr>
          <a:xfrm>
            <a:off x="8480536" y="2616376"/>
            <a:ext cx="2743200" cy="1828800"/>
          </a:xfrm>
          <a:prstGeom prst="rect">
            <a:avLst/>
          </a:prstGeom>
        </p:spPr>
      </p:pic>
      <p:pic>
        <p:nvPicPr>
          <p:cNvPr id="27" name="Picture 26" descr="Chart, scatter chart&#10;&#10;Description automatically generated">
            <a:extLst>
              <a:ext uri="{FF2B5EF4-FFF2-40B4-BE49-F238E27FC236}">
                <a16:creationId xmlns:a16="http://schemas.microsoft.com/office/drawing/2014/main" id="{BBC76667-9EEB-7F4C-99C3-4BA8F8B0904F}"/>
              </a:ext>
            </a:extLst>
          </p:cNvPr>
          <p:cNvPicPr>
            <a:picLocks noChangeAspect="1"/>
          </p:cNvPicPr>
          <p:nvPr/>
        </p:nvPicPr>
        <p:blipFill>
          <a:blip r:embed="rId8"/>
          <a:stretch>
            <a:fillRect/>
          </a:stretch>
        </p:blipFill>
        <p:spPr>
          <a:xfrm>
            <a:off x="8480536" y="4602026"/>
            <a:ext cx="2743200" cy="1828800"/>
          </a:xfrm>
          <a:prstGeom prst="rect">
            <a:avLst/>
          </a:prstGeom>
          <a:ln w="44450" cmpd="thickThin">
            <a:solidFill>
              <a:schemeClr val="accent1">
                <a:alpha val="0"/>
              </a:schemeClr>
            </a:solidFill>
            <a:extLst>
              <a:ext uri="{C807C97D-BFC1-408E-A445-0C87EB9F89A2}">
                <ask:lineSketchStyleProps xmlns:ask="http://schemas.microsoft.com/office/drawing/2018/sketchyshapes" sd="1219033472">
                  <a:custGeom>
                    <a:avLst/>
                    <a:gdLst>
                      <a:gd name="connsiteX0" fmla="*/ 0 w 2743200"/>
                      <a:gd name="connsiteY0" fmla="*/ 0 h 1828800"/>
                      <a:gd name="connsiteX1" fmla="*/ 2743200 w 2743200"/>
                      <a:gd name="connsiteY1" fmla="*/ 0 h 1828800"/>
                      <a:gd name="connsiteX2" fmla="*/ 2743200 w 2743200"/>
                      <a:gd name="connsiteY2" fmla="*/ 1828800 h 1828800"/>
                      <a:gd name="connsiteX3" fmla="*/ 0 w 2743200"/>
                      <a:gd name="connsiteY3" fmla="*/ 1828800 h 1828800"/>
                      <a:gd name="connsiteX4" fmla="*/ 0 w 27432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1828800" fill="none" extrusionOk="0">
                        <a:moveTo>
                          <a:pt x="0" y="0"/>
                        </a:moveTo>
                        <a:cubicBezTo>
                          <a:pt x="557698" y="-49533"/>
                          <a:pt x="1714911" y="-14809"/>
                          <a:pt x="2743200" y="0"/>
                        </a:cubicBezTo>
                        <a:cubicBezTo>
                          <a:pt x="2636599" y="367117"/>
                          <a:pt x="2853145" y="984081"/>
                          <a:pt x="2743200" y="1828800"/>
                        </a:cubicBezTo>
                        <a:cubicBezTo>
                          <a:pt x="2370134" y="1780569"/>
                          <a:pt x="535906" y="1913255"/>
                          <a:pt x="0" y="1828800"/>
                        </a:cubicBezTo>
                        <a:cubicBezTo>
                          <a:pt x="-74709" y="1288832"/>
                          <a:pt x="115789" y="437046"/>
                          <a:pt x="0" y="0"/>
                        </a:cubicBezTo>
                        <a:close/>
                      </a:path>
                      <a:path w="2743200" h="1828800" stroke="0" extrusionOk="0">
                        <a:moveTo>
                          <a:pt x="0" y="0"/>
                        </a:moveTo>
                        <a:cubicBezTo>
                          <a:pt x="510230" y="118645"/>
                          <a:pt x="2203280" y="116012"/>
                          <a:pt x="2743200" y="0"/>
                        </a:cubicBezTo>
                        <a:cubicBezTo>
                          <a:pt x="2764206" y="662342"/>
                          <a:pt x="2879095" y="1373568"/>
                          <a:pt x="2743200" y="1828800"/>
                        </a:cubicBezTo>
                        <a:cubicBezTo>
                          <a:pt x="1393899" y="1963400"/>
                          <a:pt x="301312" y="1671604"/>
                          <a:pt x="0" y="1828800"/>
                        </a:cubicBezTo>
                        <a:cubicBezTo>
                          <a:pt x="-8667" y="1207121"/>
                          <a:pt x="84160" y="722087"/>
                          <a:pt x="0" y="0"/>
                        </a:cubicBezTo>
                        <a:close/>
                      </a:path>
                    </a:pathLst>
                  </a:custGeom>
                  <ask:type>
                    <ask:lineSketchNone/>
                  </ask:type>
                </ask:lineSketchStyleProps>
              </a:ext>
            </a:extLst>
          </a:ln>
        </p:spPr>
      </p:pic>
      <p:sp>
        <p:nvSpPr>
          <p:cNvPr id="28" name="TextBox 27">
            <a:extLst>
              <a:ext uri="{FF2B5EF4-FFF2-40B4-BE49-F238E27FC236}">
                <a16:creationId xmlns:a16="http://schemas.microsoft.com/office/drawing/2014/main" id="{67B81ADB-47D3-F843-AD2D-2D4E7CC15488}"/>
              </a:ext>
            </a:extLst>
          </p:cNvPr>
          <p:cNvSpPr txBox="1"/>
          <p:nvPr/>
        </p:nvSpPr>
        <p:spPr>
          <a:xfrm>
            <a:off x="740864" y="1428333"/>
            <a:ext cx="109327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Creating scatter plots to see the relationship between GDP, Human Development Index (HDI) and Corruption perception showed ups that there was little to no correlation between any of these metrics and Cases or Deaths per million.</a:t>
            </a:r>
          </a:p>
        </p:txBody>
      </p:sp>
      <p:sp>
        <p:nvSpPr>
          <p:cNvPr id="29" name="TextBox 28">
            <a:extLst>
              <a:ext uri="{FF2B5EF4-FFF2-40B4-BE49-F238E27FC236}">
                <a16:creationId xmlns:a16="http://schemas.microsoft.com/office/drawing/2014/main" id="{9FF93891-26F9-FE4A-8B95-9C8312AF2BDA}"/>
              </a:ext>
            </a:extLst>
          </p:cNvPr>
          <p:cNvSpPr txBox="1"/>
          <p:nvPr/>
        </p:nvSpPr>
        <p:spPr>
          <a:xfrm>
            <a:off x="2869782" y="426038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0" name="TextBox 29">
            <a:extLst>
              <a:ext uri="{FF2B5EF4-FFF2-40B4-BE49-F238E27FC236}">
                <a16:creationId xmlns:a16="http://schemas.microsoft.com/office/drawing/2014/main" id="{EC16F38D-77CB-3A41-BABE-7248F569A134}"/>
              </a:ext>
            </a:extLst>
          </p:cNvPr>
          <p:cNvSpPr txBox="1"/>
          <p:nvPr/>
        </p:nvSpPr>
        <p:spPr>
          <a:xfrm>
            <a:off x="2783247" y="6276685"/>
            <a:ext cx="64455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0.08 </a:t>
            </a:r>
          </a:p>
        </p:txBody>
      </p:sp>
      <p:sp>
        <p:nvSpPr>
          <p:cNvPr id="31" name="TextBox 30">
            <a:extLst>
              <a:ext uri="{FF2B5EF4-FFF2-40B4-BE49-F238E27FC236}">
                <a16:creationId xmlns:a16="http://schemas.microsoft.com/office/drawing/2014/main" id="{2B6263E9-1B93-1F46-8983-FAD6103EE508}"/>
              </a:ext>
            </a:extLst>
          </p:cNvPr>
          <p:cNvSpPr txBox="1"/>
          <p:nvPr/>
        </p:nvSpPr>
        <p:spPr>
          <a:xfrm>
            <a:off x="6767750" y="4290894"/>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2" name="TextBox 31">
            <a:extLst>
              <a:ext uri="{FF2B5EF4-FFF2-40B4-BE49-F238E27FC236}">
                <a16:creationId xmlns:a16="http://schemas.microsoft.com/office/drawing/2014/main" id="{DB22CBBD-FCE5-F74C-BE83-C33B3ABEB024}"/>
              </a:ext>
            </a:extLst>
          </p:cNvPr>
          <p:cNvSpPr txBox="1"/>
          <p:nvPr/>
        </p:nvSpPr>
        <p:spPr>
          <a:xfrm>
            <a:off x="6734523" y="6276685"/>
            <a:ext cx="591245"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0.02 </a:t>
            </a:r>
          </a:p>
        </p:txBody>
      </p:sp>
      <p:sp>
        <p:nvSpPr>
          <p:cNvPr id="33" name="TextBox 32">
            <a:extLst>
              <a:ext uri="{FF2B5EF4-FFF2-40B4-BE49-F238E27FC236}">
                <a16:creationId xmlns:a16="http://schemas.microsoft.com/office/drawing/2014/main" id="{5E3C1406-ECC9-404E-B5F5-D0F7877050E7}"/>
              </a:ext>
            </a:extLst>
          </p:cNvPr>
          <p:cNvSpPr txBox="1"/>
          <p:nvPr/>
        </p:nvSpPr>
        <p:spPr>
          <a:xfrm>
            <a:off x="10656409" y="4305325"/>
            <a:ext cx="56732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0.0 </a:t>
            </a:r>
          </a:p>
        </p:txBody>
      </p:sp>
      <p:sp>
        <p:nvSpPr>
          <p:cNvPr id="34" name="TextBox 33">
            <a:extLst>
              <a:ext uri="{FF2B5EF4-FFF2-40B4-BE49-F238E27FC236}">
                <a16:creationId xmlns:a16="http://schemas.microsoft.com/office/drawing/2014/main" id="{33BBB4D5-5CD4-AF48-B0DE-B3DB0A22F693}"/>
              </a:ext>
            </a:extLst>
          </p:cNvPr>
          <p:cNvSpPr txBox="1"/>
          <p:nvPr/>
        </p:nvSpPr>
        <p:spPr>
          <a:xfrm>
            <a:off x="10625905" y="6276685"/>
            <a:ext cx="5912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r</a:t>
            </a:r>
            <a:r>
              <a:rPr kumimoji="0" lang="en-US" sz="800" b="0" i="0" u="none" strike="noStrike" kern="1200" cap="none" spc="0" normalizeH="0" baseline="30000" noProof="0" dirty="0">
                <a:ln>
                  <a:noFill/>
                </a:ln>
                <a:solidFill>
                  <a:srgbClr val="FF0000"/>
                </a:solidFill>
                <a:effectLst/>
                <a:uLnTx/>
                <a:uFillTx/>
                <a:latin typeface="Avenir Next LT Pro" panose="02020404030301010803"/>
                <a:ea typeface="+mn-ea"/>
                <a:cs typeface="+mn-cs"/>
              </a:rPr>
              <a:t>2</a:t>
            </a:r>
            <a:r>
              <a:rPr kumimoji="0" lang="en-US" sz="800" b="0" i="0" u="none" strike="noStrike" kern="1200" cap="none" spc="0" normalizeH="0" baseline="0" noProof="0" dirty="0">
                <a:ln>
                  <a:noFill/>
                </a:ln>
                <a:solidFill>
                  <a:srgbClr val="FF0000"/>
                </a:solidFill>
                <a:effectLst/>
                <a:uLnTx/>
                <a:uFillTx/>
                <a:latin typeface="Avenir Next LT Pro" panose="02020404030301010803"/>
                <a:ea typeface="+mn-ea"/>
                <a:cs typeface="+mn-cs"/>
              </a:rPr>
              <a:t> = 0.13 </a:t>
            </a:r>
          </a:p>
        </p:txBody>
      </p:sp>
      <p:sp>
        <p:nvSpPr>
          <p:cNvPr id="3" name="Slide Number Placeholder 2">
            <a:extLst>
              <a:ext uri="{FF2B5EF4-FFF2-40B4-BE49-F238E27FC236}">
                <a16:creationId xmlns:a16="http://schemas.microsoft.com/office/drawing/2014/main" id="{2AFC11DD-516A-DF45-8D4D-F3C212218C42}"/>
              </a:ext>
            </a:extLst>
          </p:cNvPr>
          <p:cNvSpPr>
            <a:spLocks noGrp="1"/>
          </p:cNvSpPr>
          <p:nvPr>
            <p:ph type="sldNum" sz="quarter" idx="12"/>
          </p:nvPr>
        </p:nvSpPr>
        <p:spPr/>
        <p:txBody>
          <a:bodyPr/>
          <a:lstStyle/>
          <a:p>
            <a:fld id="{34B7E4EF-A1BD-40F4-AB7B-04F084DD991D}" type="slidenum">
              <a:rPr lang="en-US" smtClean="0"/>
              <a:t>12</a:t>
            </a:fld>
            <a:endParaRPr lang="en-US"/>
          </a:p>
        </p:txBody>
      </p:sp>
    </p:spTree>
    <p:extLst>
      <p:ext uri="{BB962C8B-B14F-4D97-AF65-F5344CB8AC3E}">
        <p14:creationId xmlns:p14="http://schemas.microsoft.com/office/powerpoint/2010/main" val="3688715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Schengen Region</a:t>
            </a:r>
          </a:p>
        </p:txBody>
      </p:sp>
      <p:pic>
        <p:nvPicPr>
          <p:cNvPr id="8" name="Content Placeholder 7">
            <a:extLst>
              <a:ext uri="{FF2B5EF4-FFF2-40B4-BE49-F238E27FC236}">
                <a16:creationId xmlns:a16="http://schemas.microsoft.com/office/drawing/2014/main" id="{67217B3D-E957-490C-A4D6-35182FC33DD0}"/>
              </a:ext>
            </a:extLst>
          </p:cNvPr>
          <p:cNvPicPr>
            <a:picLocks noGrp="1" noChangeAspect="1"/>
          </p:cNvPicPr>
          <p:nvPr>
            <p:ph idx="1"/>
          </p:nvPr>
        </p:nvPicPr>
        <p:blipFill>
          <a:blip r:embed="rId3"/>
          <a:stretch>
            <a:fillRect/>
          </a:stretch>
        </p:blipFill>
        <p:spPr>
          <a:xfrm>
            <a:off x="6721153" y="785192"/>
            <a:ext cx="4494244" cy="5063679"/>
          </a:xfrm>
          <a:prstGeom prst="rect">
            <a:avLst/>
          </a:prstGeom>
        </p:spPr>
      </p:pic>
      <p:pic>
        <p:nvPicPr>
          <p:cNvPr id="10" name="Picture 9">
            <a:extLst>
              <a:ext uri="{FF2B5EF4-FFF2-40B4-BE49-F238E27FC236}">
                <a16:creationId xmlns:a16="http://schemas.microsoft.com/office/drawing/2014/main" id="{8A6E215D-270E-4DB0-8D65-1531D7B4931E}"/>
              </a:ext>
            </a:extLst>
          </p:cNvPr>
          <p:cNvPicPr>
            <a:picLocks noChangeAspect="1"/>
          </p:cNvPicPr>
          <p:nvPr/>
        </p:nvPicPr>
        <p:blipFill>
          <a:blip r:embed="rId4"/>
          <a:stretch>
            <a:fillRect/>
          </a:stretch>
        </p:blipFill>
        <p:spPr>
          <a:xfrm>
            <a:off x="743145" y="2039648"/>
            <a:ext cx="5713835" cy="3809223"/>
          </a:xfrm>
          <a:prstGeom prst="rect">
            <a:avLst/>
          </a:prstGeom>
        </p:spPr>
      </p:pic>
      <p:sp>
        <p:nvSpPr>
          <p:cNvPr id="11" name="TextBox 10">
            <a:extLst>
              <a:ext uri="{FF2B5EF4-FFF2-40B4-BE49-F238E27FC236}">
                <a16:creationId xmlns:a16="http://schemas.microsoft.com/office/drawing/2014/main" id="{D8B2495C-9D73-44A2-A2E4-614B82E2ECB0}"/>
              </a:ext>
            </a:extLst>
          </p:cNvPr>
          <p:cNvSpPr txBox="1"/>
          <p:nvPr/>
        </p:nvSpPr>
        <p:spPr>
          <a:xfrm>
            <a:off x="625151" y="1436982"/>
            <a:ext cx="5383763" cy="369332"/>
          </a:xfrm>
          <a:prstGeom prst="rect">
            <a:avLst/>
          </a:prstGeom>
          <a:noFill/>
        </p:spPr>
        <p:txBody>
          <a:bodyPr wrap="square" rtlCol="0">
            <a:spAutoFit/>
          </a:bodyPr>
          <a:lstStyle/>
          <a:p>
            <a:r>
              <a:rPr lang="en-US" dirty="0"/>
              <a:t>We considered free movement as a factor, but…</a:t>
            </a:r>
          </a:p>
        </p:txBody>
      </p:sp>
      <p:sp>
        <p:nvSpPr>
          <p:cNvPr id="12" name="TextBox 11">
            <a:extLst>
              <a:ext uri="{FF2B5EF4-FFF2-40B4-BE49-F238E27FC236}">
                <a16:creationId xmlns:a16="http://schemas.microsoft.com/office/drawing/2014/main" id="{0B71211E-4E78-46E9-B304-2F0D6D82922D}"/>
              </a:ext>
            </a:extLst>
          </p:cNvPr>
          <p:cNvSpPr txBox="1"/>
          <p:nvPr/>
        </p:nvSpPr>
        <p:spPr>
          <a:xfrm>
            <a:off x="743145" y="6011589"/>
            <a:ext cx="5713835" cy="369332"/>
          </a:xfrm>
          <a:prstGeom prst="rect">
            <a:avLst/>
          </a:prstGeom>
          <a:noFill/>
        </p:spPr>
        <p:txBody>
          <a:bodyPr wrap="square" rtlCol="0">
            <a:spAutoFit/>
          </a:bodyPr>
          <a:lstStyle/>
          <a:p>
            <a:r>
              <a:rPr lang="en-US" dirty="0"/>
              <a:t>P value = 0.516  (cannot reject the null hypothesis)</a:t>
            </a:r>
          </a:p>
        </p:txBody>
      </p:sp>
      <p:sp>
        <p:nvSpPr>
          <p:cNvPr id="3" name="Slide Number Placeholder 2">
            <a:extLst>
              <a:ext uri="{FF2B5EF4-FFF2-40B4-BE49-F238E27FC236}">
                <a16:creationId xmlns:a16="http://schemas.microsoft.com/office/drawing/2014/main" id="{B7D685EF-BB55-B64A-B462-C072F8197521}"/>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43727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Standard of Living Index</a:t>
            </a:r>
          </a:p>
        </p:txBody>
      </p:sp>
      <p:sp>
        <p:nvSpPr>
          <p:cNvPr id="9" name="TextBox 8">
            <a:extLst>
              <a:ext uri="{FF2B5EF4-FFF2-40B4-BE49-F238E27FC236}">
                <a16:creationId xmlns:a16="http://schemas.microsoft.com/office/drawing/2014/main" id="{64207A10-8524-49E5-B54A-1E8BFAA31CCC}"/>
              </a:ext>
            </a:extLst>
          </p:cNvPr>
          <p:cNvSpPr txBox="1"/>
          <p:nvPr/>
        </p:nvSpPr>
        <p:spPr>
          <a:xfrm>
            <a:off x="6717437" y="1538415"/>
            <a:ext cx="4637315" cy="3323987"/>
          </a:xfrm>
          <a:prstGeom prst="rect">
            <a:avLst/>
          </a:prstGeom>
          <a:noFill/>
        </p:spPr>
        <p:txBody>
          <a:bodyPr wrap="square" rtlCol="0">
            <a:spAutoFit/>
          </a:bodyPr>
          <a:lstStyle/>
          <a:p>
            <a:r>
              <a:rPr lang="en-US" sz="2400" dirty="0"/>
              <a:t>We also  considered factors such as access to health care, cost of living, and purchasing power, but….</a:t>
            </a:r>
          </a:p>
          <a:p>
            <a:endParaRPr lang="en-US" sz="2400" dirty="0"/>
          </a:p>
          <a:p>
            <a:pPr marL="342900" indent="-342900">
              <a:buFont typeface="Arial" panose="020B0604020202020204" pitchFamily="34" charset="0"/>
              <a:buChar char="•"/>
            </a:pPr>
            <a:r>
              <a:rPr lang="en-US" dirty="0"/>
              <a:t>All t-tests comparing countries above the median index with those below the median index had p-values of .10 or higher for both COVID cases and deaths</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14</a:t>
            </a:fld>
            <a:endParaRPr lang="en-US"/>
          </a:p>
        </p:txBody>
      </p:sp>
      <p:pic>
        <p:nvPicPr>
          <p:cNvPr id="10" name="Content Placeholder 9">
            <a:extLst>
              <a:ext uri="{FF2B5EF4-FFF2-40B4-BE49-F238E27FC236}">
                <a16:creationId xmlns:a16="http://schemas.microsoft.com/office/drawing/2014/main" id="{7DC8D0AC-0F57-4E34-AD98-DA47943AAB96}"/>
              </a:ext>
            </a:extLst>
          </p:cNvPr>
          <p:cNvPicPr>
            <a:picLocks noGrp="1" noChangeAspect="1"/>
          </p:cNvPicPr>
          <p:nvPr>
            <p:ph idx="1"/>
          </p:nvPr>
        </p:nvPicPr>
        <p:blipFill>
          <a:blip r:embed="rId3"/>
          <a:stretch>
            <a:fillRect/>
          </a:stretch>
        </p:blipFill>
        <p:spPr>
          <a:xfrm>
            <a:off x="471948" y="1538415"/>
            <a:ext cx="5548639" cy="3849687"/>
          </a:xfrm>
          <a:prstGeom prst="rect">
            <a:avLst/>
          </a:prstGeom>
        </p:spPr>
      </p:pic>
    </p:spTree>
    <p:extLst>
      <p:ext uri="{BB962C8B-B14F-4D97-AF65-F5344CB8AC3E}">
        <p14:creationId xmlns:p14="http://schemas.microsoft.com/office/powerpoint/2010/main" val="170553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72BB-E1F0-4044-85BB-71D4BBF6B003}"/>
              </a:ext>
            </a:extLst>
          </p:cNvPr>
          <p:cNvSpPr>
            <a:spLocks noGrp="1"/>
          </p:cNvSpPr>
          <p:nvPr>
            <p:ph type="title"/>
          </p:nvPr>
        </p:nvSpPr>
        <p:spPr>
          <a:xfrm>
            <a:off x="365760" y="365760"/>
            <a:ext cx="10058400" cy="731520"/>
          </a:xfrm>
        </p:spPr>
        <p:txBody>
          <a:bodyPr/>
          <a:lstStyle/>
          <a:p>
            <a:r>
              <a:rPr lang="en-US" dirty="0"/>
              <a:t>Euro-Regions Groups</a:t>
            </a:r>
          </a:p>
        </p:txBody>
      </p:sp>
      <p:pic>
        <p:nvPicPr>
          <p:cNvPr id="8" name="Content Placeholder 7">
            <a:extLst>
              <a:ext uri="{FF2B5EF4-FFF2-40B4-BE49-F238E27FC236}">
                <a16:creationId xmlns:a16="http://schemas.microsoft.com/office/drawing/2014/main" id="{040FBC6C-CB54-4198-A0EF-92088B2A152F}"/>
              </a:ext>
            </a:extLst>
          </p:cNvPr>
          <p:cNvPicPr>
            <a:picLocks noGrp="1"/>
          </p:cNvPicPr>
          <p:nvPr>
            <p:ph idx="1"/>
          </p:nvPr>
        </p:nvPicPr>
        <p:blipFill rotWithShape="1">
          <a:blip r:embed="rId3"/>
          <a:srcRect l="5827" t="4500" r="4175" b="3883"/>
          <a:stretch/>
        </p:blipFill>
        <p:spPr>
          <a:xfrm>
            <a:off x="1334275" y="1905506"/>
            <a:ext cx="3844213" cy="4040155"/>
          </a:xfrm>
          <a:prstGeom prst="rect">
            <a:avLst/>
          </a:prstGeom>
        </p:spPr>
      </p:pic>
      <p:sp>
        <p:nvSpPr>
          <p:cNvPr id="9" name="TextBox 8">
            <a:extLst>
              <a:ext uri="{FF2B5EF4-FFF2-40B4-BE49-F238E27FC236}">
                <a16:creationId xmlns:a16="http://schemas.microsoft.com/office/drawing/2014/main" id="{64207A10-8524-49E5-B54A-1E8BFAA31CCC}"/>
              </a:ext>
            </a:extLst>
          </p:cNvPr>
          <p:cNvSpPr txBox="1"/>
          <p:nvPr/>
        </p:nvSpPr>
        <p:spPr>
          <a:xfrm>
            <a:off x="6096000" y="1538415"/>
            <a:ext cx="4637315" cy="4801314"/>
          </a:xfrm>
          <a:prstGeom prst="rect">
            <a:avLst/>
          </a:prstGeom>
          <a:noFill/>
        </p:spPr>
        <p:txBody>
          <a:bodyPr wrap="square" rtlCol="0">
            <a:spAutoFit/>
          </a:bodyPr>
          <a:lstStyle/>
          <a:p>
            <a:r>
              <a:rPr lang="en-US" sz="2400" dirty="0"/>
              <a:t>We tried separating Europe into four regions.</a:t>
            </a:r>
          </a:p>
          <a:p>
            <a:endParaRPr lang="en-US" sz="2400" dirty="0"/>
          </a:p>
          <a:p>
            <a:r>
              <a:rPr lang="en-US" sz="2400" dirty="0"/>
              <a:t>Don’t </a:t>
            </a:r>
            <a:r>
              <a:rPr lang="en-US" sz="2400" i="1" dirty="0"/>
              <a:t>Russian</a:t>
            </a:r>
            <a:r>
              <a:rPr lang="en-US" sz="2400" dirty="0"/>
              <a:t> to judgment!</a:t>
            </a:r>
          </a:p>
          <a:p>
            <a:endParaRPr lang="en-US" sz="2400" dirty="0"/>
          </a:p>
          <a:p>
            <a:r>
              <a:rPr lang="en-US" sz="2400" dirty="0"/>
              <a:t>We included Russia in the European dataset, even though it is trans-continental, for three reasons:</a:t>
            </a:r>
          </a:p>
          <a:p>
            <a:pPr marL="342900" indent="-342900">
              <a:buFont typeface="Arial" panose="020B0604020202020204" pitchFamily="34" charset="0"/>
              <a:buChar char="•"/>
            </a:pPr>
            <a:r>
              <a:rPr lang="en-US" dirty="0"/>
              <a:t>About 75% of the Russian population lives in the European continent.</a:t>
            </a:r>
          </a:p>
          <a:p>
            <a:pPr marL="342900" indent="-342900">
              <a:buFont typeface="Arial" panose="020B0604020202020204" pitchFamily="34" charset="0"/>
              <a:buChar char="•"/>
            </a:pPr>
            <a:r>
              <a:rPr lang="en-US" dirty="0"/>
              <a:t>Russia accounts for nearly 40% of European landmass</a:t>
            </a:r>
          </a:p>
          <a:p>
            <a:pPr marL="342900" indent="-342900">
              <a:buFont typeface="Arial" panose="020B0604020202020204" pitchFamily="34" charset="0"/>
              <a:buChar char="•"/>
            </a:pPr>
            <a:r>
              <a:rPr lang="en-US" dirty="0"/>
              <a:t>That’s how the OWID data classified it</a:t>
            </a:r>
          </a:p>
        </p:txBody>
      </p:sp>
      <p:sp>
        <p:nvSpPr>
          <p:cNvPr id="3" name="Slide Number Placeholder 2">
            <a:extLst>
              <a:ext uri="{FF2B5EF4-FFF2-40B4-BE49-F238E27FC236}">
                <a16:creationId xmlns:a16="http://schemas.microsoft.com/office/drawing/2014/main" id="{0DE20E9C-A04C-5D48-BFA8-749A117457F9}"/>
              </a:ext>
            </a:extLst>
          </p:cNvPr>
          <p:cNvSpPr>
            <a:spLocks noGrp="1"/>
          </p:cNvSpPr>
          <p:nvPr>
            <p:ph type="sldNum" sz="quarter" idx="12"/>
          </p:nvPr>
        </p:nvSpPr>
        <p:spPr/>
        <p:txBody>
          <a:bodyPr/>
          <a:lstStyle/>
          <a:p>
            <a:fld id="{34B7E4EF-A1BD-40F4-AB7B-04F084DD991D}" type="slidenum">
              <a:rPr lang="en-US" smtClean="0"/>
              <a:t>15</a:t>
            </a:fld>
            <a:endParaRPr lang="en-US"/>
          </a:p>
        </p:txBody>
      </p:sp>
    </p:spTree>
    <p:extLst>
      <p:ext uri="{BB962C8B-B14F-4D97-AF65-F5344CB8AC3E}">
        <p14:creationId xmlns:p14="http://schemas.microsoft.com/office/powerpoint/2010/main" val="205766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6D8F-5E8F-B444-9A01-2FBB11A0F1F1}"/>
              </a:ext>
            </a:extLst>
          </p:cNvPr>
          <p:cNvSpPr>
            <a:spLocks noGrp="1"/>
          </p:cNvSpPr>
          <p:nvPr>
            <p:ph type="title"/>
          </p:nvPr>
        </p:nvSpPr>
        <p:spPr>
          <a:xfrm>
            <a:off x="365760" y="365760"/>
            <a:ext cx="10058400" cy="731520"/>
          </a:xfrm>
          <a:ln>
            <a:noFill/>
          </a:ln>
        </p:spPr>
        <p:txBody>
          <a:bodyPr>
            <a:normAutofit/>
          </a:bodyPr>
          <a:lstStyle/>
          <a:p>
            <a:r>
              <a:rPr lang="en-US" dirty="0"/>
              <a:t>Stacking Up the Boxes</a:t>
            </a:r>
          </a:p>
        </p:txBody>
      </p:sp>
      <p:pic>
        <p:nvPicPr>
          <p:cNvPr id="7" name="Picture 6" descr="Chart, box and whisker chart&#10;&#10;Description automatically generated">
            <a:extLst>
              <a:ext uri="{FF2B5EF4-FFF2-40B4-BE49-F238E27FC236}">
                <a16:creationId xmlns:a16="http://schemas.microsoft.com/office/drawing/2014/main" id="{3816175B-E468-7046-AC68-744DC26D4C8D}"/>
              </a:ext>
            </a:extLst>
          </p:cNvPr>
          <p:cNvPicPr>
            <a:picLocks noChangeAspect="1"/>
          </p:cNvPicPr>
          <p:nvPr/>
        </p:nvPicPr>
        <p:blipFill>
          <a:blip r:embed="rId3"/>
          <a:stretch>
            <a:fillRect/>
          </a:stretch>
        </p:blipFill>
        <p:spPr>
          <a:xfrm>
            <a:off x="6353800" y="1388287"/>
            <a:ext cx="5157216" cy="3438144"/>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A1965AAD-EE3B-094A-AB3F-9E124D62ADB4}"/>
              </a:ext>
            </a:extLst>
          </p:cNvPr>
          <p:cNvPicPr>
            <a:picLocks noChangeAspect="1"/>
          </p:cNvPicPr>
          <p:nvPr/>
        </p:nvPicPr>
        <p:blipFill>
          <a:blip r:embed="rId4"/>
          <a:stretch>
            <a:fillRect/>
          </a:stretch>
        </p:blipFill>
        <p:spPr>
          <a:xfrm>
            <a:off x="680984" y="1388287"/>
            <a:ext cx="5157216" cy="3438144"/>
          </a:xfrm>
          <a:prstGeom prst="rect">
            <a:avLst/>
          </a:prstGeom>
        </p:spPr>
      </p:pic>
      <p:sp>
        <p:nvSpPr>
          <p:cNvPr id="10" name="TextBox 9">
            <a:extLst>
              <a:ext uri="{FF2B5EF4-FFF2-40B4-BE49-F238E27FC236}">
                <a16:creationId xmlns:a16="http://schemas.microsoft.com/office/drawing/2014/main" id="{69E84149-2D22-A04C-A06C-830300BC25A0}"/>
              </a:ext>
            </a:extLst>
          </p:cNvPr>
          <p:cNvSpPr txBox="1"/>
          <p:nvPr/>
        </p:nvSpPr>
        <p:spPr>
          <a:xfrm>
            <a:off x="1234775" y="5019188"/>
            <a:ext cx="98904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panose="02020404030301010803"/>
                <a:ea typeface="+mn-ea"/>
                <a:cs typeface="+mn-cs"/>
              </a:rPr>
              <a:t>By simply charting a boxplot of the different regions, we could see that Northern Europe looked different enough from the other three regions to be worth investigating. </a:t>
            </a:r>
          </a:p>
        </p:txBody>
      </p:sp>
      <p:sp>
        <p:nvSpPr>
          <p:cNvPr id="12" name="TextBox 11">
            <a:extLst>
              <a:ext uri="{FF2B5EF4-FFF2-40B4-BE49-F238E27FC236}">
                <a16:creationId xmlns:a16="http://schemas.microsoft.com/office/drawing/2014/main" id="{7489F18E-B40A-6F40-8E8D-4F1DF2273078}"/>
              </a:ext>
            </a:extLst>
          </p:cNvPr>
          <p:cNvSpPr txBox="1"/>
          <p:nvPr/>
        </p:nvSpPr>
        <p:spPr>
          <a:xfrm>
            <a:off x="1962290" y="1775405"/>
            <a:ext cx="622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Czechia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Montenegro</a:t>
            </a:r>
          </a:p>
        </p:txBody>
      </p:sp>
      <p:cxnSp>
        <p:nvCxnSpPr>
          <p:cNvPr id="14" name="Straight Arrow Connector 13">
            <a:extLst>
              <a:ext uri="{FF2B5EF4-FFF2-40B4-BE49-F238E27FC236}">
                <a16:creationId xmlns:a16="http://schemas.microsoft.com/office/drawing/2014/main" id="{1FC26C0F-3D30-3048-897D-E6A5FC0FF8A8}"/>
              </a:ext>
            </a:extLst>
          </p:cNvPr>
          <p:cNvCxnSpPr/>
          <p:nvPr/>
        </p:nvCxnSpPr>
        <p:spPr>
          <a:xfrm flipH="1" flipV="1">
            <a:off x="1708660" y="1838812"/>
            <a:ext cx="327048" cy="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6F4A20-2BCF-BA41-955F-22AD552054DF}"/>
              </a:ext>
            </a:extLst>
          </p:cNvPr>
          <p:cNvCxnSpPr>
            <a:cxnSpLocks/>
          </p:cNvCxnSpPr>
          <p:nvPr/>
        </p:nvCxnSpPr>
        <p:spPr>
          <a:xfrm flipH="1" flipV="1">
            <a:off x="1708660" y="1889587"/>
            <a:ext cx="327048" cy="26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608A9E-E1AB-6543-A45C-65D069B9641C}"/>
              </a:ext>
            </a:extLst>
          </p:cNvPr>
          <p:cNvSpPr txBox="1"/>
          <p:nvPr/>
        </p:nvSpPr>
        <p:spPr>
          <a:xfrm>
            <a:off x="3111911" y="2498483"/>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5" name="Straight Arrow Connector 24">
            <a:extLst>
              <a:ext uri="{FF2B5EF4-FFF2-40B4-BE49-F238E27FC236}">
                <a16:creationId xmlns:a16="http://schemas.microsoft.com/office/drawing/2014/main" id="{1A864CCF-5F30-F945-BAF1-806D8F678017}"/>
              </a:ext>
            </a:extLst>
          </p:cNvPr>
          <p:cNvCxnSpPr>
            <a:cxnSpLocks/>
          </p:cNvCxnSpPr>
          <p:nvPr/>
        </p:nvCxnSpPr>
        <p:spPr>
          <a:xfrm flipH="1">
            <a:off x="2756549" y="2617514"/>
            <a:ext cx="408705" cy="205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6ABD27-0BC2-6949-89AF-87B6BFCC68FD}"/>
              </a:ext>
            </a:extLst>
          </p:cNvPr>
          <p:cNvSpPr txBox="1"/>
          <p:nvPr/>
        </p:nvSpPr>
        <p:spPr>
          <a:xfrm>
            <a:off x="8563426" y="269370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Sweden</a:t>
            </a:r>
          </a:p>
        </p:txBody>
      </p:sp>
      <p:cxnSp>
        <p:nvCxnSpPr>
          <p:cNvPr id="27" name="Straight Arrow Connector 26">
            <a:extLst>
              <a:ext uri="{FF2B5EF4-FFF2-40B4-BE49-F238E27FC236}">
                <a16:creationId xmlns:a16="http://schemas.microsoft.com/office/drawing/2014/main" id="{303C07D4-2656-7444-801C-6430BD86E073}"/>
              </a:ext>
            </a:extLst>
          </p:cNvPr>
          <p:cNvCxnSpPr>
            <a:cxnSpLocks/>
          </p:cNvCxnSpPr>
          <p:nvPr/>
        </p:nvCxnSpPr>
        <p:spPr>
          <a:xfrm flipH="1">
            <a:off x="8428721" y="2823293"/>
            <a:ext cx="214695" cy="245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AAF13D3-09ED-B348-A883-06614FA366EB}"/>
              </a:ext>
            </a:extLst>
          </p:cNvPr>
          <p:cNvSpPr txBox="1"/>
          <p:nvPr/>
        </p:nvSpPr>
        <p:spPr>
          <a:xfrm>
            <a:off x="4145389" y="3904857"/>
            <a:ext cx="62228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venir Next LT Pro" panose="02020404030301010803"/>
                <a:ea typeface="+mn-ea"/>
                <a:cs typeface="+mn-cs"/>
              </a:rPr>
              <a:t>Greece</a:t>
            </a:r>
          </a:p>
        </p:txBody>
      </p:sp>
      <p:cxnSp>
        <p:nvCxnSpPr>
          <p:cNvPr id="30" name="Straight Arrow Connector 29">
            <a:extLst>
              <a:ext uri="{FF2B5EF4-FFF2-40B4-BE49-F238E27FC236}">
                <a16:creationId xmlns:a16="http://schemas.microsoft.com/office/drawing/2014/main" id="{23812764-2752-8F43-8106-E8F57A846329}"/>
              </a:ext>
            </a:extLst>
          </p:cNvPr>
          <p:cNvCxnSpPr>
            <a:cxnSpLocks/>
          </p:cNvCxnSpPr>
          <p:nvPr/>
        </p:nvCxnSpPr>
        <p:spPr>
          <a:xfrm flipH="1" flipV="1">
            <a:off x="3796653" y="3903440"/>
            <a:ext cx="414927" cy="10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226CD31-6A4A-C44D-8064-B73B901F1A48}"/>
              </a:ext>
            </a:extLst>
          </p:cNvPr>
          <p:cNvSpPr>
            <a:spLocks noGrp="1"/>
          </p:cNvSpPr>
          <p:nvPr>
            <p:ph type="sldNum" sz="quarter" idx="12"/>
          </p:nvPr>
        </p:nvSpPr>
        <p:spPr/>
        <p:txBody>
          <a:bodyPr/>
          <a:lstStyle/>
          <a:p>
            <a:fld id="{34B7E4EF-A1BD-40F4-AB7B-04F084DD991D}" type="slidenum">
              <a:rPr lang="en-US" smtClean="0"/>
              <a:t>16</a:t>
            </a:fld>
            <a:endParaRPr lang="en-US"/>
          </a:p>
        </p:txBody>
      </p:sp>
      <p:pic>
        <p:nvPicPr>
          <p:cNvPr id="5" name="Picture 4" descr="Chart&#10;&#10;Description automatically generated">
            <a:extLst>
              <a:ext uri="{FF2B5EF4-FFF2-40B4-BE49-F238E27FC236}">
                <a16:creationId xmlns:a16="http://schemas.microsoft.com/office/drawing/2014/main" id="{23F619C8-E554-EC4A-96FB-4E836AE3B0E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411090" y="1796145"/>
            <a:ext cx="280436" cy="186884"/>
          </a:xfrm>
          <a:prstGeom prst="rect">
            <a:avLst/>
          </a:prstGeom>
          <a:ln>
            <a:solidFill>
              <a:schemeClr val="tx1"/>
            </a:solidFill>
          </a:ln>
        </p:spPr>
      </p:pic>
      <p:pic>
        <p:nvPicPr>
          <p:cNvPr id="16" name="Picture 15" descr="Logo&#10;&#10;Description automatically generated">
            <a:extLst>
              <a:ext uri="{FF2B5EF4-FFF2-40B4-BE49-F238E27FC236}">
                <a16:creationId xmlns:a16="http://schemas.microsoft.com/office/drawing/2014/main" id="{45A8421C-3582-8F42-A5D3-2A3FABB442A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551173" y="2065701"/>
            <a:ext cx="330255" cy="220170"/>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04F2B0C2-E55A-AA47-8168-DD17625EBD6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560316" y="3903440"/>
            <a:ext cx="308669" cy="205779"/>
          </a:xfrm>
          <a:prstGeom prst="rect">
            <a:avLst/>
          </a:prstGeom>
          <a:ln>
            <a:solidFill>
              <a:schemeClr val="tx1"/>
            </a:solidFill>
          </a:ln>
        </p:spPr>
      </p:pic>
      <p:pic>
        <p:nvPicPr>
          <p:cNvPr id="28" name="Picture 27" descr="Shape, logo&#10;&#10;Description automatically generated">
            <a:extLst>
              <a:ext uri="{FF2B5EF4-FFF2-40B4-BE49-F238E27FC236}">
                <a16:creationId xmlns:a16="http://schemas.microsoft.com/office/drawing/2014/main" id="{7300A6F6-157B-7648-807D-1367780526AB}"/>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520616" y="2487298"/>
            <a:ext cx="330255" cy="206409"/>
          </a:xfrm>
          <a:prstGeom prst="rect">
            <a:avLst/>
          </a:prstGeom>
        </p:spPr>
      </p:pic>
      <p:pic>
        <p:nvPicPr>
          <p:cNvPr id="31" name="Picture 30" descr="Shape, logo&#10;&#10;Description automatically generated">
            <a:extLst>
              <a:ext uri="{FF2B5EF4-FFF2-40B4-BE49-F238E27FC236}">
                <a16:creationId xmlns:a16="http://schemas.microsoft.com/office/drawing/2014/main" id="{A3668356-A825-4645-806E-C928F35B8AB5}"/>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709441" y="2862707"/>
            <a:ext cx="330255" cy="206409"/>
          </a:xfrm>
          <a:prstGeom prst="rect">
            <a:avLst/>
          </a:prstGeom>
        </p:spPr>
      </p:pic>
    </p:spTree>
    <p:extLst>
      <p:ext uri="{BB962C8B-B14F-4D97-AF65-F5344CB8AC3E}">
        <p14:creationId xmlns:p14="http://schemas.microsoft.com/office/powerpoint/2010/main" val="371104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D67E-5E88-D342-9C5F-CEF8DAC49A48}"/>
              </a:ext>
            </a:extLst>
          </p:cNvPr>
          <p:cNvSpPr>
            <a:spLocks noGrp="1"/>
          </p:cNvSpPr>
          <p:nvPr>
            <p:ph type="title"/>
          </p:nvPr>
        </p:nvSpPr>
        <p:spPr>
          <a:xfrm>
            <a:off x="365760" y="365760"/>
            <a:ext cx="10058400" cy="731520"/>
          </a:xfrm>
        </p:spPr>
        <p:txBody>
          <a:bodyPr/>
          <a:lstStyle/>
          <a:p>
            <a:r>
              <a:rPr lang="en-US" dirty="0"/>
              <a:t>ANOVA Testing</a:t>
            </a:r>
          </a:p>
        </p:txBody>
      </p:sp>
      <p:pic>
        <p:nvPicPr>
          <p:cNvPr id="5" name="Content Placeholder 4">
            <a:extLst>
              <a:ext uri="{FF2B5EF4-FFF2-40B4-BE49-F238E27FC236}">
                <a16:creationId xmlns:a16="http://schemas.microsoft.com/office/drawing/2014/main" id="{5B9CA90A-A8E6-5340-ACB6-C4F960039E68}"/>
              </a:ext>
            </a:extLst>
          </p:cNvPr>
          <p:cNvPicPr>
            <a:picLocks noGrp="1" noChangeAspect="1"/>
          </p:cNvPicPr>
          <p:nvPr>
            <p:ph idx="1"/>
          </p:nvPr>
        </p:nvPicPr>
        <p:blipFill>
          <a:blip r:embed="rId3"/>
          <a:stretch>
            <a:fillRect/>
          </a:stretch>
        </p:blipFill>
        <p:spPr>
          <a:xfrm>
            <a:off x="2469892" y="2103949"/>
            <a:ext cx="6835366" cy="4298347"/>
          </a:xfrm>
        </p:spPr>
      </p:pic>
      <p:sp>
        <p:nvSpPr>
          <p:cNvPr id="6" name="TextBox 5">
            <a:extLst>
              <a:ext uri="{FF2B5EF4-FFF2-40B4-BE49-F238E27FC236}">
                <a16:creationId xmlns:a16="http://schemas.microsoft.com/office/drawing/2014/main" id="{FA4D7E49-6EFE-6D42-A65B-8AC6D200B9FF}"/>
              </a:ext>
            </a:extLst>
          </p:cNvPr>
          <p:cNvSpPr txBox="1"/>
          <p:nvPr/>
        </p:nvSpPr>
        <p:spPr>
          <a:xfrm>
            <a:off x="330426" y="1107958"/>
            <a:ext cx="1148224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00B050"/>
                </a:solidFill>
                <a:effectLst/>
                <a:uLnTx/>
                <a:uFillTx/>
                <a:latin typeface="Avenir Next LT Pro" panose="02020404030301010803"/>
                <a:ea typeface="+mn-ea"/>
                <a:cs typeface="+mn-cs"/>
              </a:rPr>
              <a:t>accepted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0.0845 against an Alpha of 0.05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H</a:t>
            </a:r>
            <a:r>
              <a:rPr kumimoji="0" lang="en-US" sz="1800" b="0" i="0" u="none" strike="noStrike" kern="1200" cap="none" spc="0" normalizeH="0" baseline="-25000" noProof="0" dirty="0">
                <a:ln>
                  <a:noFill/>
                </a:ln>
                <a:solidFill>
                  <a:srgbClr val="000000"/>
                </a:solidFill>
                <a:effectLst/>
                <a:uLnTx/>
                <a:uFillTx/>
                <a:latin typeface="Avenir Next LT Pro" panose="02020404030301010803"/>
                <a:ea typeface="+mn-ea"/>
                <a:cs typeface="+mn-cs"/>
              </a:rPr>
              <a:t>0</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was </a:t>
            </a:r>
            <a:r>
              <a:rPr kumimoji="0" lang="en-US" sz="1800" b="0" i="0" u="none" strike="noStrike" kern="1200" cap="none" spc="0" normalizeH="0" baseline="0" noProof="0" dirty="0">
                <a:ln>
                  <a:noFill/>
                </a:ln>
                <a:solidFill>
                  <a:srgbClr val="FF0000"/>
                </a:solidFill>
                <a:effectLst/>
                <a:uLnTx/>
                <a:uFillTx/>
                <a:latin typeface="Avenir Next LT Pro" panose="02020404030301010803"/>
                <a:ea typeface="+mn-ea"/>
                <a:cs typeface="+mn-cs"/>
              </a:rPr>
              <a:t>rejected</a:t>
            </a: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 with a p-value of 0.0066 against an Alpha of 0.05</a:t>
            </a:r>
          </a:p>
        </p:txBody>
      </p:sp>
      <p:sp>
        <p:nvSpPr>
          <p:cNvPr id="3" name="TextBox 2">
            <a:extLst>
              <a:ext uri="{FF2B5EF4-FFF2-40B4-BE49-F238E27FC236}">
                <a16:creationId xmlns:a16="http://schemas.microsoft.com/office/drawing/2014/main" id="{BC27E033-94B0-1B46-8B21-757790311D8D}"/>
              </a:ext>
            </a:extLst>
          </p:cNvPr>
          <p:cNvSpPr txBox="1"/>
          <p:nvPr/>
        </p:nvSpPr>
        <p:spPr>
          <a:xfrm>
            <a:off x="9557815" y="5362627"/>
            <a:ext cx="2254851" cy="1061829"/>
          </a:xfrm>
          <a:prstGeom prst="rect">
            <a:avLst/>
          </a:prstGeom>
          <a:noFill/>
        </p:spPr>
        <p:txBody>
          <a:bodyPr wrap="square" rtlCol="0">
            <a:spAutoFit/>
          </a:bodyPr>
          <a:lstStyle/>
          <a:p>
            <a:r>
              <a:rPr lang="en-US" sz="1050" dirty="0"/>
              <a:t>If you remove Sweden from the data due to the failure* of their plan to use common sense rather than restrictions, p-values are 0.01236 and 0.00215 for Cases and Deaths, respectively.</a:t>
            </a:r>
          </a:p>
        </p:txBody>
      </p:sp>
      <p:sp>
        <p:nvSpPr>
          <p:cNvPr id="4" name="TextBox 3">
            <a:extLst>
              <a:ext uri="{FF2B5EF4-FFF2-40B4-BE49-F238E27FC236}">
                <a16:creationId xmlns:a16="http://schemas.microsoft.com/office/drawing/2014/main" id="{322F3C61-192F-2149-84AC-959CC060FBCB}"/>
              </a:ext>
            </a:extLst>
          </p:cNvPr>
          <p:cNvSpPr txBox="1"/>
          <p:nvPr/>
        </p:nvSpPr>
        <p:spPr>
          <a:xfrm>
            <a:off x="9557816" y="6687801"/>
            <a:ext cx="2396810" cy="200055"/>
          </a:xfrm>
          <a:prstGeom prst="rect">
            <a:avLst/>
          </a:prstGeom>
          <a:noFill/>
        </p:spPr>
        <p:txBody>
          <a:bodyPr wrap="none" rtlCol="0">
            <a:spAutoFit/>
          </a:bodyPr>
          <a:lstStyle/>
          <a:p>
            <a:r>
              <a:rPr lang="en-US" sz="700" dirty="0"/>
              <a:t>* https://</a:t>
            </a:r>
            <a:r>
              <a:rPr lang="en-US" sz="700" dirty="0" err="1"/>
              <a:t>www.bbc.com</a:t>
            </a:r>
            <a:r>
              <a:rPr lang="en-US" sz="700" dirty="0"/>
              <a:t>/news/world-europe-55347021</a:t>
            </a:r>
          </a:p>
        </p:txBody>
      </p:sp>
      <p:sp>
        <p:nvSpPr>
          <p:cNvPr id="7" name="Slide Number Placeholder 6">
            <a:extLst>
              <a:ext uri="{FF2B5EF4-FFF2-40B4-BE49-F238E27FC236}">
                <a16:creationId xmlns:a16="http://schemas.microsoft.com/office/drawing/2014/main" id="{F3D9249B-A0B1-414C-896B-125A2B75A1D5}"/>
              </a:ext>
            </a:extLst>
          </p:cNvPr>
          <p:cNvSpPr>
            <a:spLocks noGrp="1"/>
          </p:cNvSpPr>
          <p:nvPr>
            <p:ph type="sldNum" sz="quarter" idx="12"/>
          </p:nvPr>
        </p:nvSpPr>
        <p:spPr/>
        <p:txBody>
          <a:bodyPr/>
          <a:lstStyle/>
          <a:p>
            <a:fld id="{34B7E4EF-A1BD-40F4-AB7B-04F084DD991D}" type="slidenum">
              <a:rPr lang="en-US" smtClean="0"/>
              <a:t>17</a:t>
            </a:fld>
            <a:endParaRPr lang="en-US"/>
          </a:p>
        </p:txBody>
      </p:sp>
      <p:pic>
        <p:nvPicPr>
          <p:cNvPr id="9" name="Picture 8" descr="Shape, logo&#10;&#10;Description automatically generated">
            <a:extLst>
              <a:ext uri="{FF2B5EF4-FFF2-40B4-BE49-F238E27FC236}">
                <a16:creationId xmlns:a16="http://schemas.microsoft.com/office/drawing/2014/main" id="{9E9337BE-88C6-984E-9753-DE198A87E12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93672" y="4873167"/>
            <a:ext cx="783136" cy="489460"/>
          </a:xfrm>
          <a:prstGeom prst="rect">
            <a:avLst/>
          </a:prstGeom>
        </p:spPr>
      </p:pic>
    </p:spTree>
    <p:extLst>
      <p:ext uri="{BB962C8B-B14F-4D97-AF65-F5344CB8AC3E}">
        <p14:creationId xmlns:p14="http://schemas.microsoft.com/office/powerpoint/2010/main" val="202553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97DF-4CD2-DC48-B47A-02CEB01A9C32}"/>
              </a:ext>
            </a:extLst>
          </p:cNvPr>
          <p:cNvSpPr>
            <a:spLocks noGrp="1"/>
          </p:cNvSpPr>
          <p:nvPr>
            <p:ph type="title"/>
          </p:nvPr>
        </p:nvSpPr>
        <p:spPr>
          <a:xfrm>
            <a:off x="365982" y="365760"/>
            <a:ext cx="10058400" cy="731520"/>
          </a:xfrm>
        </p:spPr>
        <p:txBody>
          <a:bodyPr/>
          <a:lstStyle/>
          <a:p>
            <a:r>
              <a:rPr lang="en-US" dirty="0"/>
              <a:t>T-Tests by Region</a:t>
            </a:r>
          </a:p>
        </p:txBody>
      </p:sp>
      <p:graphicFrame>
        <p:nvGraphicFramePr>
          <p:cNvPr id="4" name="Table 4">
            <a:extLst>
              <a:ext uri="{FF2B5EF4-FFF2-40B4-BE49-F238E27FC236}">
                <a16:creationId xmlns:a16="http://schemas.microsoft.com/office/drawing/2014/main" id="{FE5A6B91-FB25-7847-9419-C07FA2B434DE}"/>
              </a:ext>
            </a:extLst>
          </p:cNvPr>
          <p:cNvGraphicFramePr>
            <a:graphicFrameLocks noGrp="1"/>
          </p:cNvGraphicFramePr>
          <p:nvPr>
            <p:ph idx="1"/>
          </p:nvPr>
        </p:nvGraphicFramePr>
        <p:xfrm>
          <a:off x="1066800" y="1656247"/>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0.17456</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0.09409</a:t>
                      </a:r>
                    </a:p>
                  </a:txBody>
                  <a:tcPr/>
                </a:tc>
                <a:tc>
                  <a:txBody>
                    <a:bodyPr/>
                    <a:lstStyle/>
                    <a:p>
                      <a:pPr algn="ctr"/>
                      <a:r>
                        <a:rPr lang="en-US" dirty="0"/>
                        <a:t>0.45341</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0.04081</a:t>
                      </a:r>
                    </a:p>
                  </a:txBody>
                  <a:tcPr/>
                </a:tc>
                <a:tc>
                  <a:txBody>
                    <a:bodyPr/>
                    <a:lstStyle/>
                    <a:p>
                      <a:pPr algn="ctr"/>
                      <a:r>
                        <a:rPr lang="en-US" dirty="0"/>
                        <a:t>0.63630</a:t>
                      </a:r>
                    </a:p>
                  </a:txBody>
                  <a:tcPr/>
                </a:tc>
                <a:tc>
                  <a:txBody>
                    <a:bodyPr/>
                    <a:lstStyle/>
                    <a:p>
                      <a:pPr algn="ctr"/>
                      <a:r>
                        <a:rPr lang="en-US" dirty="0"/>
                        <a:t>0.15506</a:t>
                      </a:r>
                    </a:p>
                  </a:txBody>
                  <a:tcPr/>
                </a:tc>
                <a:extLst>
                  <a:ext uri="{0D108BD9-81ED-4DB2-BD59-A6C34878D82A}">
                    <a16:rowId xmlns:a16="http://schemas.microsoft.com/office/drawing/2014/main" val="258911073"/>
                  </a:ext>
                </a:extLst>
              </a:tr>
            </a:tbl>
          </a:graphicData>
        </a:graphic>
      </p:graphicFrame>
      <p:graphicFrame>
        <p:nvGraphicFramePr>
          <p:cNvPr id="5" name="Table 4">
            <a:extLst>
              <a:ext uri="{FF2B5EF4-FFF2-40B4-BE49-F238E27FC236}">
                <a16:creationId xmlns:a16="http://schemas.microsoft.com/office/drawing/2014/main" id="{D3036723-D9AC-E64D-9E67-E134F7DDC0DE}"/>
              </a:ext>
            </a:extLst>
          </p:cNvPr>
          <p:cNvGraphicFramePr>
            <a:graphicFrameLocks/>
          </p:cNvGraphicFramePr>
          <p:nvPr/>
        </p:nvGraphicFramePr>
        <p:xfrm>
          <a:off x="1066800" y="3957818"/>
          <a:ext cx="4795901" cy="1483360"/>
        </p:xfrm>
        <a:graphic>
          <a:graphicData uri="http://schemas.openxmlformats.org/drawingml/2006/table">
            <a:tbl>
              <a:tblPr firstRow="1" bandRow="1">
                <a:tableStyleId>{69012ECD-51FC-41F1-AA8D-1B2483CD663E}</a:tableStyleId>
              </a:tblPr>
              <a:tblGrid>
                <a:gridCol w="1194118">
                  <a:extLst>
                    <a:ext uri="{9D8B030D-6E8A-4147-A177-3AD203B41FA5}">
                      <a16:colId xmlns:a16="http://schemas.microsoft.com/office/drawing/2014/main" val="3596118799"/>
                    </a:ext>
                  </a:extLst>
                </a:gridCol>
                <a:gridCol w="1248473">
                  <a:extLst>
                    <a:ext uri="{9D8B030D-6E8A-4147-A177-3AD203B41FA5}">
                      <a16:colId xmlns:a16="http://schemas.microsoft.com/office/drawing/2014/main" val="4102889937"/>
                    </a:ext>
                  </a:extLst>
                </a:gridCol>
                <a:gridCol w="1254443">
                  <a:extLst>
                    <a:ext uri="{9D8B030D-6E8A-4147-A177-3AD203B41FA5}">
                      <a16:colId xmlns:a16="http://schemas.microsoft.com/office/drawing/2014/main" val="540501471"/>
                    </a:ext>
                  </a:extLst>
                </a:gridCol>
                <a:gridCol w="1098867">
                  <a:extLst>
                    <a:ext uri="{9D8B030D-6E8A-4147-A177-3AD203B41FA5}">
                      <a16:colId xmlns:a16="http://schemas.microsoft.com/office/drawing/2014/main" val="1720270736"/>
                    </a:ext>
                  </a:extLst>
                </a:gridCol>
              </a:tblGrid>
              <a:tr h="370840">
                <a:tc>
                  <a:txBody>
                    <a:bodyPr/>
                    <a:lstStyle/>
                    <a:p>
                      <a:r>
                        <a:rPr lang="en-US" dirty="0"/>
                        <a:t>Region</a:t>
                      </a:r>
                    </a:p>
                  </a:txBody>
                  <a:tcPr/>
                </a:tc>
                <a:tc>
                  <a:txBody>
                    <a:bodyPr/>
                    <a:lstStyle/>
                    <a:p>
                      <a:pPr algn="ctr"/>
                      <a:r>
                        <a:rPr lang="en-US" dirty="0"/>
                        <a:t>Northern</a:t>
                      </a:r>
                    </a:p>
                  </a:txBody>
                  <a:tcPr/>
                </a:tc>
                <a:tc>
                  <a:txBody>
                    <a:bodyPr/>
                    <a:lstStyle/>
                    <a:p>
                      <a:pPr algn="ctr"/>
                      <a:r>
                        <a:rPr lang="en-US" dirty="0"/>
                        <a:t>Southern</a:t>
                      </a:r>
                    </a:p>
                  </a:txBody>
                  <a:tcPr/>
                </a:tc>
                <a:tc>
                  <a:txBody>
                    <a:bodyPr/>
                    <a:lstStyle/>
                    <a:p>
                      <a:pPr algn="ctr"/>
                      <a:r>
                        <a:rPr lang="en-US" dirty="0"/>
                        <a:t>Eastern</a:t>
                      </a:r>
                    </a:p>
                  </a:txBody>
                  <a:tcPr/>
                </a:tc>
                <a:extLst>
                  <a:ext uri="{0D108BD9-81ED-4DB2-BD59-A6C34878D82A}">
                    <a16:rowId xmlns:a16="http://schemas.microsoft.com/office/drawing/2014/main" val="3177569296"/>
                  </a:ext>
                </a:extLst>
              </a:tr>
              <a:tr h="370840">
                <a:tc>
                  <a:txBody>
                    <a:bodyPr/>
                    <a:lstStyle/>
                    <a:p>
                      <a:r>
                        <a:rPr lang="en-US" dirty="0"/>
                        <a:t>Southern</a:t>
                      </a:r>
                    </a:p>
                  </a:txBody>
                  <a:tcPr/>
                </a:tc>
                <a:tc>
                  <a:txBody>
                    <a:bodyPr/>
                    <a:lstStyle/>
                    <a:p>
                      <a:pPr algn="ctr"/>
                      <a:r>
                        <a:rPr lang="en-US" dirty="0"/>
                        <a:t>0.15572</a:t>
                      </a:r>
                    </a:p>
                  </a:txBody>
                  <a:tcPr/>
                </a:tc>
                <a:tc>
                  <a:txBody>
                    <a:bodyPr/>
                    <a:lstStyle/>
                    <a:p>
                      <a:pPr algn="ctr"/>
                      <a:endParaRPr lang="en-US" dirty="0"/>
                    </a:p>
                  </a:txBody>
                  <a:tcPr>
                    <a:solidFill>
                      <a:schemeClr val="tx1">
                        <a:lumMod val="95000"/>
                        <a:lumOff val="5000"/>
                      </a:schemeClr>
                    </a:solidFill>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3272831061"/>
                  </a:ext>
                </a:extLst>
              </a:tr>
              <a:tr h="370840">
                <a:tc>
                  <a:txBody>
                    <a:bodyPr/>
                    <a:lstStyle/>
                    <a:p>
                      <a:r>
                        <a:rPr lang="en-US" dirty="0"/>
                        <a:t>Eastern</a:t>
                      </a:r>
                    </a:p>
                  </a:txBody>
                  <a:tcPr/>
                </a:tc>
                <a:tc>
                  <a:txBody>
                    <a:bodyPr/>
                    <a:lstStyle/>
                    <a:p>
                      <a:pPr algn="ctr"/>
                      <a:r>
                        <a:rPr lang="en-US" dirty="0"/>
                        <a:t>0.02734</a:t>
                      </a:r>
                    </a:p>
                  </a:txBody>
                  <a:tcPr/>
                </a:tc>
                <a:tc>
                  <a:txBody>
                    <a:bodyPr/>
                    <a:lstStyle/>
                    <a:p>
                      <a:pPr algn="ctr"/>
                      <a:r>
                        <a:rPr lang="en-US" dirty="0"/>
                        <a:t>0.41709</a:t>
                      </a:r>
                    </a:p>
                  </a:txBody>
                  <a:tcPr/>
                </a:tc>
                <a:tc>
                  <a:txBody>
                    <a:bodyPr/>
                    <a:lstStyle/>
                    <a:p>
                      <a:pPr algn="ctr"/>
                      <a:endParaRPr lang="en-US" dirty="0"/>
                    </a:p>
                  </a:txBody>
                  <a:tcPr>
                    <a:solidFill>
                      <a:schemeClr val="tx1">
                        <a:lumMod val="95000"/>
                        <a:lumOff val="5000"/>
                      </a:schemeClr>
                    </a:solidFill>
                  </a:tcPr>
                </a:tc>
                <a:extLst>
                  <a:ext uri="{0D108BD9-81ED-4DB2-BD59-A6C34878D82A}">
                    <a16:rowId xmlns:a16="http://schemas.microsoft.com/office/drawing/2014/main" val="2333697400"/>
                  </a:ext>
                </a:extLst>
              </a:tr>
              <a:tr h="370840">
                <a:tc>
                  <a:txBody>
                    <a:bodyPr/>
                    <a:lstStyle/>
                    <a:p>
                      <a:r>
                        <a:rPr lang="en-US" dirty="0"/>
                        <a:t>Western</a:t>
                      </a:r>
                    </a:p>
                  </a:txBody>
                  <a:tcPr/>
                </a:tc>
                <a:tc>
                  <a:txBody>
                    <a:bodyPr/>
                    <a:lstStyle/>
                    <a:p>
                      <a:pPr algn="ctr"/>
                      <a:r>
                        <a:rPr lang="en-US" dirty="0"/>
                        <a:t>0.04365</a:t>
                      </a:r>
                    </a:p>
                  </a:txBody>
                  <a:tcPr/>
                </a:tc>
                <a:tc>
                  <a:txBody>
                    <a:bodyPr/>
                    <a:lstStyle/>
                    <a:p>
                      <a:pPr algn="ctr"/>
                      <a:r>
                        <a:rPr lang="en-US" dirty="0"/>
                        <a:t>0.85791</a:t>
                      </a:r>
                    </a:p>
                  </a:txBody>
                  <a:tcPr/>
                </a:tc>
                <a:tc>
                  <a:txBody>
                    <a:bodyPr/>
                    <a:lstStyle/>
                    <a:p>
                      <a:pPr algn="ctr"/>
                      <a:r>
                        <a:rPr lang="en-US" dirty="0"/>
                        <a:t>0.20632</a:t>
                      </a:r>
                    </a:p>
                  </a:txBody>
                  <a:tcPr/>
                </a:tc>
                <a:extLst>
                  <a:ext uri="{0D108BD9-81ED-4DB2-BD59-A6C34878D82A}">
                    <a16:rowId xmlns:a16="http://schemas.microsoft.com/office/drawing/2014/main" val="258911073"/>
                  </a:ext>
                </a:extLst>
              </a:tr>
            </a:tbl>
          </a:graphicData>
        </a:graphic>
      </p:graphicFrame>
      <p:sp>
        <p:nvSpPr>
          <p:cNvPr id="6" name="TextBox 5">
            <a:extLst>
              <a:ext uri="{FF2B5EF4-FFF2-40B4-BE49-F238E27FC236}">
                <a16:creationId xmlns:a16="http://schemas.microsoft.com/office/drawing/2014/main" id="{678FCE8B-129B-FD46-BBFC-5931CEF7E199}"/>
              </a:ext>
            </a:extLst>
          </p:cNvPr>
          <p:cNvSpPr txBox="1"/>
          <p:nvPr/>
        </p:nvSpPr>
        <p:spPr>
          <a:xfrm>
            <a:off x="1066800" y="1273567"/>
            <a:ext cx="2108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Cases per Million</a:t>
            </a:r>
          </a:p>
        </p:txBody>
      </p:sp>
      <p:sp>
        <p:nvSpPr>
          <p:cNvPr id="7" name="TextBox 6">
            <a:extLst>
              <a:ext uri="{FF2B5EF4-FFF2-40B4-BE49-F238E27FC236}">
                <a16:creationId xmlns:a16="http://schemas.microsoft.com/office/drawing/2014/main" id="{42923FE8-85EC-EE4F-9AD0-C9C58A961177}"/>
              </a:ext>
            </a:extLst>
          </p:cNvPr>
          <p:cNvSpPr txBox="1"/>
          <p:nvPr/>
        </p:nvSpPr>
        <p:spPr>
          <a:xfrm>
            <a:off x="1066800" y="3580115"/>
            <a:ext cx="22473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venir Next LT Pro" panose="02020404030301010803"/>
                <a:ea typeface="+mn-ea"/>
                <a:cs typeface="+mn-cs"/>
              </a:rPr>
              <a:t>Deaths per Million</a:t>
            </a:r>
          </a:p>
        </p:txBody>
      </p:sp>
      <p:sp>
        <p:nvSpPr>
          <p:cNvPr id="8" name="TextBox 7">
            <a:extLst>
              <a:ext uri="{FF2B5EF4-FFF2-40B4-BE49-F238E27FC236}">
                <a16:creationId xmlns:a16="http://schemas.microsoft.com/office/drawing/2014/main" id="{8B5B1DAE-72D4-BB4D-9C4F-A0F920F2B504}"/>
              </a:ext>
            </a:extLst>
          </p:cNvPr>
          <p:cNvSpPr txBox="1"/>
          <p:nvPr/>
        </p:nvSpPr>
        <p:spPr>
          <a:xfrm>
            <a:off x="6767896" y="1601639"/>
            <a:ext cx="4859001"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The ANOVA test showed that there were differences in at least one region for Deaths per Million, but we were curious exactly which region or regions were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Cases per Million, the only combination with p-value less than 0.05 was Northern Europe vs Western Europe.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rPr>
              <a:t>For Deaths per Million, Northern Europe had p-values less than 0.05 for both Eastern and Western Europe.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venir Next LT Pro" panose="02020404030301010803"/>
              <a:ea typeface="+mn-ea"/>
              <a:cs typeface="+mn-cs"/>
            </a:endParaRPr>
          </a:p>
        </p:txBody>
      </p:sp>
      <p:sp>
        <p:nvSpPr>
          <p:cNvPr id="9" name="Rectangle 8">
            <a:extLst>
              <a:ext uri="{FF2B5EF4-FFF2-40B4-BE49-F238E27FC236}">
                <a16:creationId xmlns:a16="http://schemas.microsoft.com/office/drawing/2014/main" id="{E59E9CF9-BC4C-EE41-8E27-39DEDC87F488}"/>
              </a:ext>
            </a:extLst>
          </p:cNvPr>
          <p:cNvSpPr/>
          <p:nvPr/>
        </p:nvSpPr>
        <p:spPr>
          <a:xfrm>
            <a:off x="2399746" y="2789924"/>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0" name="Rectangle 9">
            <a:extLst>
              <a:ext uri="{FF2B5EF4-FFF2-40B4-BE49-F238E27FC236}">
                <a16:creationId xmlns:a16="http://schemas.microsoft.com/office/drawing/2014/main" id="{6A3FC2DE-BB3C-C241-9534-C9C0DCAA3C08}"/>
              </a:ext>
            </a:extLst>
          </p:cNvPr>
          <p:cNvSpPr/>
          <p:nvPr/>
        </p:nvSpPr>
        <p:spPr>
          <a:xfrm>
            <a:off x="2399746" y="4694339"/>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11" name="Rectangle 10">
            <a:extLst>
              <a:ext uri="{FF2B5EF4-FFF2-40B4-BE49-F238E27FC236}">
                <a16:creationId xmlns:a16="http://schemas.microsoft.com/office/drawing/2014/main" id="{B61801AE-4D95-4C49-867C-E562F7DDE8E6}"/>
              </a:ext>
            </a:extLst>
          </p:cNvPr>
          <p:cNvSpPr/>
          <p:nvPr/>
        </p:nvSpPr>
        <p:spPr>
          <a:xfrm>
            <a:off x="2399746" y="5091501"/>
            <a:ext cx="914400" cy="363037"/>
          </a:xfrm>
          <a:prstGeom prst="rect">
            <a:avLst/>
          </a:prstGeom>
          <a:no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sp>
        <p:nvSpPr>
          <p:cNvPr id="3" name="Slide Number Placeholder 2">
            <a:extLst>
              <a:ext uri="{FF2B5EF4-FFF2-40B4-BE49-F238E27FC236}">
                <a16:creationId xmlns:a16="http://schemas.microsoft.com/office/drawing/2014/main" id="{E84D3260-82D5-134D-9B59-139D5AF9F00C}"/>
              </a:ext>
            </a:extLst>
          </p:cNvPr>
          <p:cNvSpPr>
            <a:spLocks noGrp="1"/>
          </p:cNvSpPr>
          <p:nvPr>
            <p:ph type="sldNum" sz="quarter" idx="12"/>
          </p:nvPr>
        </p:nvSpPr>
        <p:spPr/>
        <p:txBody>
          <a:bodyPr/>
          <a:lstStyle/>
          <a:p>
            <a:fld id="{34B7E4EF-A1BD-40F4-AB7B-04F084DD991D}" type="slidenum">
              <a:rPr lang="en-US" smtClean="0"/>
              <a:t>18</a:t>
            </a:fld>
            <a:endParaRPr lang="en-US"/>
          </a:p>
        </p:txBody>
      </p:sp>
    </p:spTree>
    <p:extLst>
      <p:ext uri="{BB962C8B-B14F-4D97-AF65-F5344CB8AC3E}">
        <p14:creationId xmlns:p14="http://schemas.microsoft.com/office/powerpoint/2010/main" val="244975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7F0E-0007-4793-8363-5D94F1076E6B}"/>
              </a:ext>
            </a:extLst>
          </p:cNvPr>
          <p:cNvSpPr>
            <a:spLocks noGrp="1"/>
          </p:cNvSpPr>
          <p:nvPr>
            <p:ph type="title"/>
          </p:nvPr>
        </p:nvSpPr>
        <p:spPr>
          <a:xfrm>
            <a:off x="365760" y="365760"/>
            <a:ext cx="10058400" cy="731520"/>
          </a:xfrm>
        </p:spPr>
        <p:txBody>
          <a:bodyPr/>
          <a:lstStyle/>
          <a:p>
            <a:r>
              <a:rPr lang="en-US" dirty="0"/>
              <a:t>Conclusions (are we </a:t>
            </a:r>
            <a:r>
              <a:rPr lang="en-US" i="1" dirty="0"/>
              <a:t>Finnish</a:t>
            </a:r>
            <a:r>
              <a:rPr lang="en-US" dirty="0"/>
              <a:t> yet?)</a:t>
            </a:r>
          </a:p>
        </p:txBody>
      </p:sp>
      <p:sp>
        <p:nvSpPr>
          <p:cNvPr id="3" name="Content Placeholder 2">
            <a:extLst>
              <a:ext uri="{FF2B5EF4-FFF2-40B4-BE49-F238E27FC236}">
                <a16:creationId xmlns:a16="http://schemas.microsoft.com/office/drawing/2014/main" id="{38927E78-4265-4062-BD65-AC27F1118F4F}"/>
              </a:ext>
            </a:extLst>
          </p:cNvPr>
          <p:cNvSpPr>
            <a:spLocks noGrp="1"/>
          </p:cNvSpPr>
          <p:nvPr>
            <p:ph idx="1"/>
          </p:nvPr>
        </p:nvSpPr>
        <p:spPr>
          <a:xfrm>
            <a:off x="908179" y="1504188"/>
            <a:ext cx="10058400" cy="3849624"/>
          </a:xfrm>
        </p:spPr>
        <p:txBody>
          <a:bodyPr/>
          <a:lstStyle/>
          <a:p>
            <a:r>
              <a:rPr lang="en-US" sz="1800" dirty="0"/>
              <a:t>In terms of cases &amp; deaths, countries are probably different from one another!</a:t>
            </a:r>
          </a:p>
          <a:p>
            <a:r>
              <a:rPr lang="en-US" sz="1800" dirty="0"/>
              <a:t>Intuitively, it makes sense that Northern Europe is different from other regions</a:t>
            </a:r>
          </a:p>
          <a:p>
            <a:r>
              <a:rPr lang="en-US" sz="1800" dirty="0"/>
              <a:t>We were surprised that Eastern Europe wasn’t different</a:t>
            </a:r>
          </a:p>
          <a:p>
            <a:r>
              <a:rPr lang="en-US" sz="1800" dirty="0"/>
              <a:t>In general, geopolitical measures such as GDP, </a:t>
            </a:r>
            <a:r>
              <a:rPr lang="en-US" sz="1800"/>
              <a:t>total population, </a:t>
            </a:r>
            <a:r>
              <a:rPr lang="en-US" sz="1800" dirty="0"/>
              <a:t>and HDI seemed to have low measurability on COVID case or death outcomes</a:t>
            </a:r>
          </a:p>
          <a:p>
            <a:endParaRPr lang="en-US" dirty="0"/>
          </a:p>
        </p:txBody>
      </p:sp>
      <p:pic>
        <p:nvPicPr>
          <p:cNvPr id="1026" name="Picture 2" descr="See the source image">
            <a:extLst>
              <a:ext uri="{FF2B5EF4-FFF2-40B4-BE49-F238E27FC236}">
                <a16:creationId xmlns:a16="http://schemas.microsoft.com/office/drawing/2014/main" id="{59A229C2-DC42-4917-8E3F-5CA13C99C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017" y="3076543"/>
            <a:ext cx="9055965" cy="32189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47F1403-975D-CA4C-AEAA-4E884DCCE289}"/>
              </a:ext>
            </a:extLst>
          </p:cNvPr>
          <p:cNvSpPr>
            <a:spLocks noGrp="1"/>
          </p:cNvSpPr>
          <p:nvPr>
            <p:ph type="sldNum" sz="quarter" idx="12"/>
          </p:nvPr>
        </p:nvSpPr>
        <p:spPr/>
        <p:txBody>
          <a:bodyPr/>
          <a:lstStyle/>
          <a:p>
            <a:fld id="{34B7E4EF-A1BD-40F4-AB7B-04F084DD991D}" type="slidenum">
              <a:rPr lang="en-US" smtClean="0"/>
              <a:t>19</a:t>
            </a:fld>
            <a:endParaRPr lang="en-US"/>
          </a:p>
        </p:txBody>
      </p:sp>
    </p:spTree>
    <p:extLst>
      <p:ext uri="{BB962C8B-B14F-4D97-AF65-F5344CB8AC3E}">
        <p14:creationId xmlns:p14="http://schemas.microsoft.com/office/powerpoint/2010/main" val="592231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EEC9-A471-EB40-A3CE-DB1F502F3E7C}"/>
              </a:ext>
            </a:extLst>
          </p:cNvPr>
          <p:cNvSpPr>
            <a:spLocks noGrp="1"/>
          </p:cNvSpPr>
          <p:nvPr>
            <p:ph type="title"/>
          </p:nvPr>
        </p:nvSpPr>
        <p:spPr>
          <a:xfrm>
            <a:off x="365760" y="365760"/>
            <a:ext cx="10058400" cy="731520"/>
          </a:xfrm>
        </p:spPr>
        <p:txBody>
          <a:bodyPr/>
          <a:lstStyle/>
          <a:p>
            <a:r>
              <a:rPr lang="en-US" dirty="0"/>
              <a:t>Research – Our Higher Calling</a:t>
            </a:r>
          </a:p>
        </p:txBody>
      </p:sp>
      <p:sp>
        <p:nvSpPr>
          <p:cNvPr id="3" name="Content Placeholder 2">
            <a:extLst>
              <a:ext uri="{FF2B5EF4-FFF2-40B4-BE49-F238E27FC236}">
                <a16:creationId xmlns:a16="http://schemas.microsoft.com/office/drawing/2014/main" id="{7DFAEEFB-E1D6-EE43-8E91-0D8B2E143B0B}"/>
              </a:ext>
            </a:extLst>
          </p:cNvPr>
          <p:cNvSpPr>
            <a:spLocks noGrp="1"/>
          </p:cNvSpPr>
          <p:nvPr>
            <p:ph idx="1"/>
          </p:nvPr>
        </p:nvSpPr>
        <p:spPr>
          <a:xfrm>
            <a:off x="4970602" y="1319075"/>
            <a:ext cx="5987143" cy="696064"/>
          </a:xfrm>
        </p:spPr>
        <p:txBody>
          <a:bodyPr/>
          <a:lstStyle/>
          <a:p>
            <a:pPr marL="274320" lvl="1" indent="0">
              <a:buNone/>
            </a:pPr>
            <a:r>
              <a:rPr lang="en-US" sz="1800" dirty="0"/>
              <a:t>Do GDP, HDI, CPI or Population Density lead to higher incidence of COVID cases or deaths?</a:t>
            </a:r>
          </a:p>
          <a:p>
            <a:endParaRPr lang="en-US" dirty="0"/>
          </a:p>
        </p:txBody>
      </p:sp>
      <p:pic>
        <p:nvPicPr>
          <p:cNvPr id="7" name="Picture 6">
            <a:extLst>
              <a:ext uri="{FF2B5EF4-FFF2-40B4-BE49-F238E27FC236}">
                <a16:creationId xmlns:a16="http://schemas.microsoft.com/office/drawing/2014/main" id="{5F18BCB3-9880-466F-9B33-7A47C2C83F8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869982" y="3228118"/>
            <a:ext cx="1845002" cy="1845002"/>
          </a:xfrm>
          <a:prstGeom prst="rect">
            <a:avLst/>
          </a:prstGeom>
        </p:spPr>
      </p:pic>
      <p:pic>
        <p:nvPicPr>
          <p:cNvPr id="9" name="Picture 8">
            <a:extLst>
              <a:ext uri="{FF2B5EF4-FFF2-40B4-BE49-F238E27FC236}">
                <a16:creationId xmlns:a16="http://schemas.microsoft.com/office/drawing/2014/main" id="{BA3DE1CE-C5AD-4689-9993-9BA700F85A8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15194" y="4150619"/>
            <a:ext cx="4524397" cy="1643161"/>
          </a:xfrm>
          <a:prstGeom prst="rect">
            <a:avLst/>
          </a:prstGeom>
        </p:spPr>
      </p:pic>
      <p:sp>
        <p:nvSpPr>
          <p:cNvPr id="10" name="TextBox 9">
            <a:extLst>
              <a:ext uri="{FF2B5EF4-FFF2-40B4-BE49-F238E27FC236}">
                <a16:creationId xmlns:a16="http://schemas.microsoft.com/office/drawing/2014/main" id="{904E5ABD-2E73-4CF5-B899-DE3C38142EA6}"/>
              </a:ext>
            </a:extLst>
          </p:cNvPr>
          <p:cNvSpPr txBox="1"/>
          <p:nvPr/>
        </p:nvSpPr>
        <p:spPr>
          <a:xfrm>
            <a:off x="6505276" y="6016882"/>
            <a:ext cx="4193828" cy="230832"/>
          </a:xfrm>
          <a:prstGeom prst="rect">
            <a:avLst/>
          </a:prstGeom>
          <a:noFill/>
        </p:spPr>
        <p:txBody>
          <a:bodyPr wrap="square" rtlCol="0">
            <a:spAutoFit/>
          </a:bodyPr>
          <a:lstStyle/>
          <a:p>
            <a:r>
              <a:rPr lang="en-US" sz="900" dirty="0">
                <a:hlinkClick r:id="rId6" tooltip="https://pngimg.com/download/58396"/>
              </a:rPr>
              <a:t>This Photo</a:t>
            </a:r>
            <a:r>
              <a:rPr lang="en-US" sz="900" dirty="0"/>
              <a:t> by Unknown Author is licensed under </a:t>
            </a:r>
            <a:r>
              <a:rPr lang="en-US" sz="900" dirty="0">
                <a:hlinkClick r:id="rId7" tooltip="https://creativecommons.org/licenses/by-nc/3.0/"/>
              </a:rPr>
              <a:t>CC BY-NC</a:t>
            </a:r>
            <a:endParaRPr lang="en-US" sz="900" dirty="0"/>
          </a:p>
        </p:txBody>
      </p:sp>
      <p:pic>
        <p:nvPicPr>
          <p:cNvPr id="13" name="Picture 12">
            <a:extLst>
              <a:ext uri="{FF2B5EF4-FFF2-40B4-BE49-F238E27FC236}">
                <a16:creationId xmlns:a16="http://schemas.microsoft.com/office/drawing/2014/main" id="{AA5783D3-108A-4C1E-A315-C1088C4A87FA}"/>
              </a:ext>
            </a:extLst>
          </p:cNvPr>
          <p:cNvPicPr>
            <a:picLocks noChangeAspect="1"/>
          </p:cNvPicPr>
          <p:nvPr/>
        </p:nvPicPr>
        <p:blipFill>
          <a:blip r:embed="rId8"/>
          <a:stretch>
            <a:fillRect/>
          </a:stretch>
        </p:blipFill>
        <p:spPr>
          <a:xfrm>
            <a:off x="6998952" y="2248002"/>
            <a:ext cx="2739915" cy="1612813"/>
          </a:xfrm>
          <a:prstGeom prst="rect">
            <a:avLst/>
          </a:prstGeom>
        </p:spPr>
      </p:pic>
      <p:pic>
        <p:nvPicPr>
          <p:cNvPr id="14" name="Picture 13">
            <a:extLst>
              <a:ext uri="{FF2B5EF4-FFF2-40B4-BE49-F238E27FC236}">
                <a16:creationId xmlns:a16="http://schemas.microsoft.com/office/drawing/2014/main" id="{C4F8454F-7F27-4489-86CA-E10A19B9A861}"/>
              </a:ext>
            </a:extLst>
          </p:cNvPr>
          <p:cNvPicPr>
            <a:picLocks noChangeAspect="1"/>
          </p:cNvPicPr>
          <p:nvPr/>
        </p:nvPicPr>
        <p:blipFill rotWithShape="1">
          <a:blip r:embed="rId9"/>
          <a:srcRect l="23671" t="7940" r="22415" b="7473"/>
          <a:stretch/>
        </p:blipFill>
        <p:spPr>
          <a:xfrm>
            <a:off x="1274718" y="1330909"/>
            <a:ext cx="2844592" cy="4462871"/>
          </a:xfrm>
          <a:prstGeom prst="rect">
            <a:avLst/>
          </a:prstGeom>
        </p:spPr>
      </p:pic>
      <p:pic>
        <p:nvPicPr>
          <p:cNvPr id="5" name="Picture 4">
            <a:extLst>
              <a:ext uri="{FF2B5EF4-FFF2-40B4-BE49-F238E27FC236}">
                <a16:creationId xmlns:a16="http://schemas.microsoft.com/office/drawing/2014/main" id="{55577254-DE16-4C90-A70B-5596233B809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228133" y="3141869"/>
            <a:ext cx="3716131" cy="3716131"/>
          </a:xfrm>
          <a:prstGeom prst="rect">
            <a:avLst/>
          </a:prstGeom>
        </p:spPr>
      </p:pic>
      <p:sp>
        <p:nvSpPr>
          <p:cNvPr id="4" name="Slide Number Placeholder 3">
            <a:extLst>
              <a:ext uri="{FF2B5EF4-FFF2-40B4-BE49-F238E27FC236}">
                <a16:creationId xmlns:a16="http://schemas.microsoft.com/office/drawing/2014/main" id="{D2B2F9B6-4266-7C43-8F9C-E71BEA794DF7}"/>
              </a:ext>
            </a:extLst>
          </p:cNvPr>
          <p:cNvSpPr>
            <a:spLocks noGrp="1"/>
          </p:cNvSpPr>
          <p:nvPr>
            <p:ph type="sldNum" sz="quarter" idx="12"/>
          </p:nvPr>
        </p:nvSpPr>
        <p:spPr/>
        <p:txBody>
          <a:bodyPr/>
          <a:lstStyle/>
          <a:p>
            <a:fld id="{34B7E4EF-A1BD-40F4-AB7B-04F084DD991D}" type="slidenum">
              <a:rPr lang="en-US" smtClean="0"/>
              <a:t>2</a:t>
            </a:fld>
            <a:endParaRPr lang="en-US"/>
          </a:p>
        </p:txBody>
      </p:sp>
    </p:spTree>
    <p:extLst>
      <p:ext uri="{BB962C8B-B14F-4D97-AF65-F5344CB8AC3E}">
        <p14:creationId xmlns:p14="http://schemas.microsoft.com/office/powerpoint/2010/main" val="201623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E368-CFB5-438B-A06D-ACA31B7645EB}"/>
              </a:ext>
            </a:extLst>
          </p:cNvPr>
          <p:cNvSpPr>
            <a:spLocks noGrp="1"/>
          </p:cNvSpPr>
          <p:nvPr>
            <p:ph type="title"/>
          </p:nvPr>
        </p:nvSpPr>
        <p:spPr>
          <a:xfrm>
            <a:off x="365760" y="365760"/>
            <a:ext cx="10058400" cy="731520"/>
          </a:xfrm>
        </p:spPr>
        <p:txBody>
          <a:bodyPr/>
          <a:lstStyle/>
          <a:p>
            <a:r>
              <a:rPr lang="en-US" dirty="0"/>
              <a:t>Suggestions for Future Research</a:t>
            </a:r>
          </a:p>
        </p:txBody>
      </p:sp>
      <p:sp>
        <p:nvSpPr>
          <p:cNvPr id="3" name="Content Placeholder 2">
            <a:extLst>
              <a:ext uri="{FF2B5EF4-FFF2-40B4-BE49-F238E27FC236}">
                <a16:creationId xmlns:a16="http://schemas.microsoft.com/office/drawing/2014/main" id="{20B7F56B-5D34-4959-9F23-F337D948F871}"/>
              </a:ext>
            </a:extLst>
          </p:cNvPr>
          <p:cNvSpPr>
            <a:spLocks noGrp="1"/>
          </p:cNvSpPr>
          <p:nvPr>
            <p:ph idx="1"/>
          </p:nvPr>
        </p:nvSpPr>
        <p:spPr>
          <a:xfrm>
            <a:off x="680794" y="1341565"/>
            <a:ext cx="7255130" cy="4611179"/>
          </a:xfrm>
        </p:spPr>
        <p:txBody>
          <a:bodyPr>
            <a:normAutofit lnSpcReduction="10000"/>
          </a:bodyPr>
          <a:lstStyle/>
          <a:p>
            <a:r>
              <a:rPr lang="en-US" sz="2000" dirty="0"/>
              <a:t>Identify biases in reporting </a:t>
            </a:r>
          </a:p>
          <a:p>
            <a:pPr lvl="1"/>
            <a:r>
              <a:rPr lang="en-US" sz="1800" dirty="0"/>
              <a:t>Is the data accurate, complete, and consistent?</a:t>
            </a:r>
          </a:p>
          <a:p>
            <a:pPr lvl="1"/>
            <a:r>
              <a:rPr lang="en-US" sz="1800" dirty="0"/>
              <a:t>Are results skewed by the ability to afford testing?</a:t>
            </a:r>
          </a:p>
          <a:p>
            <a:pPr lvl="1"/>
            <a:r>
              <a:rPr lang="en-US" sz="1800" dirty="0"/>
              <a:t>Are governments underreporting to mask the issue?</a:t>
            </a:r>
          </a:p>
          <a:p>
            <a:r>
              <a:rPr lang="en-US" sz="2000" dirty="0"/>
              <a:t>Find datasets with more granularity</a:t>
            </a:r>
          </a:p>
          <a:p>
            <a:pPr lvl="1"/>
            <a:r>
              <a:rPr lang="en-US" sz="1800" dirty="0"/>
              <a:t>Too much data makes it hard to see the forest for the trees</a:t>
            </a:r>
          </a:p>
          <a:p>
            <a:r>
              <a:rPr lang="en-US" sz="2000" dirty="0"/>
              <a:t>Find additional metrics</a:t>
            </a:r>
          </a:p>
          <a:p>
            <a:pPr lvl="1"/>
            <a:r>
              <a:rPr lang="en-US" sz="1800" dirty="0"/>
              <a:t>Percent positivity</a:t>
            </a:r>
          </a:p>
          <a:p>
            <a:pPr lvl="1"/>
            <a:r>
              <a:rPr lang="en-US" sz="1800" dirty="0"/>
              <a:t>Tests per capita</a:t>
            </a:r>
          </a:p>
          <a:p>
            <a:r>
              <a:rPr lang="en-US" sz="2000" dirty="0"/>
              <a:t>Look at vaccines</a:t>
            </a:r>
          </a:p>
          <a:p>
            <a:pPr lvl="1"/>
            <a:r>
              <a:rPr lang="en-US" sz="1800" dirty="0"/>
              <a:t>With only four months of vaccinations and few countries with large scale programs it was difficult to form a solid conclusion</a:t>
            </a:r>
          </a:p>
        </p:txBody>
      </p:sp>
      <p:pic>
        <p:nvPicPr>
          <p:cNvPr id="5" name="Picture 4">
            <a:extLst>
              <a:ext uri="{FF2B5EF4-FFF2-40B4-BE49-F238E27FC236}">
                <a16:creationId xmlns:a16="http://schemas.microsoft.com/office/drawing/2014/main" id="{884DF632-E585-4671-9BE7-D1155B7855B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22577" y="1623526"/>
            <a:ext cx="3402623" cy="3610947"/>
          </a:xfrm>
          <a:prstGeom prst="rect">
            <a:avLst/>
          </a:prstGeom>
        </p:spPr>
      </p:pic>
      <p:sp>
        <p:nvSpPr>
          <p:cNvPr id="6" name="TextBox 5">
            <a:extLst>
              <a:ext uri="{FF2B5EF4-FFF2-40B4-BE49-F238E27FC236}">
                <a16:creationId xmlns:a16="http://schemas.microsoft.com/office/drawing/2014/main" id="{0FED4F29-33A5-439B-AB05-AAA5B646A1ED}"/>
              </a:ext>
            </a:extLst>
          </p:cNvPr>
          <p:cNvSpPr txBox="1"/>
          <p:nvPr/>
        </p:nvSpPr>
        <p:spPr>
          <a:xfrm>
            <a:off x="8881367" y="6113497"/>
            <a:ext cx="2986613" cy="369332"/>
          </a:xfrm>
          <a:prstGeom prst="rect">
            <a:avLst/>
          </a:prstGeom>
          <a:noFill/>
        </p:spPr>
        <p:txBody>
          <a:bodyPr wrap="square" rtlCol="0">
            <a:spAutoFit/>
          </a:bodyPr>
          <a:lstStyle/>
          <a:p>
            <a:r>
              <a:rPr lang="en-US" sz="900" dirty="0">
                <a:hlinkClick r:id="rId4" tooltip="http://www.pngall.com/learning-png/download/46924"/>
              </a:rPr>
              <a:t>This Photo</a:t>
            </a:r>
            <a:r>
              <a:rPr lang="en-US" sz="900" dirty="0"/>
              <a:t> by Unknown Author is licensed under </a:t>
            </a:r>
            <a:r>
              <a:rPr lang="en-US" sz="900" dirty="0">
                <a:hlinkClick r:id="rId5" tooltip="https://creativecommons.org/licenses/by-nc/3.0/"/>
              </a:rPr>
              <a:t>CC BY-NC</a:t>
            </a:r>
            <a:endParaRPr lang="en-US" sz="900" dirty="0"/>
          </a:p>
        </p:txBody>
      </p:sp>
      <p:sp>
        <p:nvSpPr>
          <p:cNvPr id="4" name="Slide Number Placeholder 3">
            <a:extLst>
              <a:ext uri="{FF2B5EF4-FFF2-40B4-BE49-F238E27FC236}">
                <a16:creationId xmlns:a16="http://schemas.microsoft.com/office/drawing/2014/main" id="{5B9C9533-98DC-214C-9619-583840403461}"/>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1434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DC5A-3C82-41A1-AD7C-B6CB0A2DA8D2}"/>
              </a:ext>
            </a:extLst>
          </p:cNvPr>
          <p:cNvSpPr>
            <a:spLocks noGrp="1"/>
          </p:cNvSpPr>
          <p:nvPr>
            <p:ph type="title"/>
          </p:nvPr>
        </p:nvSpPr>
        <p:spPr>
          <a:xfrm>
            <a:off x="365760" y="365760"/>
            <a:ext cx="10058400" cy="731520"/>
          </a:xfrm>
        </p:spPr>
        <p:txBody>
          <a:bodyPr/>
          <a:lstStyle/>
          <a:p>
            <a:r>
              <a:rPr lang="en-US" dirty="0"/>
              <a:t>Works Cited</a:t>
            </a:r>
          </a:p>
        </p:txBody>
      </p:sp>
      <p:sp>
        <p:nvSpPr>
          <p:cNvPr id="3" name="Content Placeholder 2">
            <a:extLst>
              <a:ext uri="{FF2B5EF4-FFF2-40B4-BE49-F238E27FC236}">
                <a16:creationId xmlns:a16="http://schemas.microsoft.com/office/drawing/2014/main" id="{FD14C758-1007-49F2-8748-0CB75AC5A332}"/>
              </a:ext>
            </a:extLst>
          </p:cNvPr>
          <p:cNvSpPr>
            <a:spLocks noGrp="1"/>
          </p:cNvSpPr>
          <p:nvPr>
            <p:ph idx="1"/>
          </p:nvPr>
        </p:nvSpPr>
        <p:spPr/>
        <p:txBody>
          <a:bodyPr/>
          <a:lstStyle/>
          <a:p>
            <a:r>
              <a:rPr lang="en-US" dirty="0" err="1"/>
              <a:t>Marsja</a:t>
            </a:r>
            <a:r>
              <a:rPr lang="en-US" dirty="0"/>
              <a:t>, Erik. “Four Ways to Conduct One-Way ANOVA with Python.” </a:t>
            </a:r>
            <a:r>
              <a:rPr lang="en-US" i="1" dirty="0"/>
              <a:t>Erik </a:t>
            </a:r>
            <a:r>
              <a:rPr lang="en-US" i="1" dirty="0" err="1"/>
              <a:t>Marsja</a:t>
            </a:r>
            <a:r>
              <a:rPr lang="en-US" dirty="0"/>
              <a:t>, 19 Nov. 2020,</a:t>
            </a:r>
          </a:p>
          <a:p>
            <a:r>
              <a:rPr lang="en-US" dirty="0"/>
              <a:t>“2020 - CPI.” </a:t>
            </a:r>
            <a:r>
              <a:rPr lang="en-US" i="1" dirty="0">
                <a:hlinkClick r:id="rId2"/>
              </a:rPr>
              <a:t>Transparency.org</a:t>
            </a:r>
            <a:r>
              <a:rPr lang="en-US" dirty="0"/>
              <a:t>, </a:t>
            </a:r>
            <a:r>
              <a:rPr lang="en-US" dirty="0">
                <a:hlinkClick r:id="rId3"/>
              </a:rPr>
              <a:t>www.transparency.org/en/cpi/2020</a:t>
            </a:r>
            <a:r>
              <a:rPr lang="en-US" dirty="0"/>
              <a:t>.</a:t>
            </a:r>
          </a:p>
          <a:p>
            <a:r>
              <a:rPr lang="en-US" dirty="0"/>
              <a:t>“Schengen Countries: Visa Information for Schengen Area.” </a:t>
            </a:r>
            <a:r>
              <a:rPr lang="en-US" i="1" dirty="0"/>
              <a:t>ETIAS Visa Waiver for Europe</a:t>
            </a:r>
            <a:r>
              <a:rPr lang="en-US" dirty="0"/>
              <a:t>, </a:t>
            </a:r>
            <a:r>
              <a:rPr lang="en-US" dirty="0">
                <a:hlinkClick r:id="rId4"/>
              </a:rPr>
              <a:t>www.etiasvisa.com/schengen-visa/countries</a:t>
            </a:r>
            <a:r>
              <a:rPr lang="en-US" dirty="0"/>
              <a:t>.</a:t>
            </a:r>
          </a:p>
          <a:p>
            <a:r>
              <a:rPr lang="en-US" i="1" dirty="0"/>
              <a:t>Regions of Western Europe</a:t>
            </a:r>
            <a:r>
              <a:rPr lang="en-US" dirty="0"/>
              <a:t>, </a:t>
            </a:r>
            <a:r>
              <a:rPr lang="en-US" dirty="0">
                <a:hlinkClick r:id="rId5"/>
              </a:rPr>
              <a:t>saylordotorg.github.io/</a:t>
            </a:r>
            <a:r>
              <a:rPr lang="en-US" dirty="0" err="1">
                <a:hlinkClick r:id="rId5"/>
              </a:rPr>
              <a:t>text_world</a:t>
            </a:r>
            <a:r>
              <a:rPr lang="en-US" dirty="0">
                <a:hlinkClick r:id="rId5"/>
              </a:rPr>
              <a:t>-regional-geography-people-places-and-globalization/s05-04-regions-of-western-europe.html</a:t>
            </a:r>
            <a:r>
              <a:rPr lang="en-US" dirty="0"/>
              <a:t>.</a:t>
            </a:r>
          </a:p>
          <a:p>
            <a:r>
              <a:rPr lang="en-US" b="0" i="1" dirty="0">
                <a:solidFill>
                  <a:srgbClr val="1D1C1D"/>
                </a:solidFill>
                <a:effectLst/>
              </a:rPr>
              <a:t>Standard Of Living By Country 2021</a:t>
            </a:r>
            <a:r>
              <a:rPr lang="en-US" b="0" i="0" dirty="0">
                <a:solidFill>
                  <a:srgbClr val="1D1C1D"/>
                </a:solidFill>
                <a:effectLst/>
                <a:latin typeface="Slack-Lato"/>
              </a:rPr>
              <a:t>, </a:t>
            </a:r>
            <a:r>
              <a:rPr lang="en-US" b="0" i="0" u="none" strike="noStrike" dirty="0">
                <a:effectLst/>
                <a:hlinkClick r:id="rId6"/>
              </a:rPr>
              <a:t>worldpopulationreview.com/country-rankings/standard-of-living-by-country</a:t>
            </a:r>
            <a:r>
              <a:rPr lang="en-US" b="0" i="0" dirty="0">
                <a:solidFill>
                  <a:srgbClr val="1D1C1D"/>
                </a:solidFill>
                <a:effectLst/>
              </a:rPr>
              <a:t>.</a:t>
            </a:r>
            <a:endParaRPr lang="en-US" dirty="0"/>
          </a:p>
          <a:p>
            <a:r>
              <a:rPr lang="en-US" dirty="0"/>
              <a:t> “Boxplot : Outliers Labels Python.” Edited by Andrea </a:t>
            </a:r>
            <a:r>
              <a:rPr lang="en-US" dirty="0" err="1"/>
              <a:t>Blengino</a:t>
            </a:r>
            <a:r>
              <a:rPr lang="en-US" dirty="0"/>
              <a:t> 4, </a:t>
            </a:r>
            <a:r>
              <a:rPr lang="en-US" i="1" dirty="0"/>
              <a:t>Stack Overflow</a:t>
            </a:r>
            <a:r>
              <a:rPr lang="en-US" dirty="0"/>
              <a:t>, 7 Nov. 2016, 16:41, </a:t>
            </a:r>
            <a:r>
              <a:rPr lang="en-US" dirty="0">
                <a:hlinkClick r:id="rId7"/>
              </a:rPr>
              <a:t>stackoverflow.com/questions/40470175/boxplot-outliers-labels-python</a:t>
            </a:r>
            <a:r>
              <a:rPr lang="en-US" dirty="0"/>
              <a:t>.</a:t>
            </a:r>
          </a:p>
          <a:p>
            <a:r>
              <a:rPr lang="en-US" dirty="0"/>
              <a:t>Mooney, Paul. “Latitude and Longitude for Every Country and State.” </a:t>
            </a:r>
            <a:r>
              <a:rPr lang="en-US" i="1" dirty="0"/>
              <a:t>Kaggle</a:t>
            </a:r>
            <a:r>
              <a:rPr lang="en-US" dirty="0"/>
              <a:t>, 13 Mar. 2020, </a:t>
            </a:r>
            <a:r>
              <a:rPr lang="en-US" dirty="0">
                <a:hlinkClick r:id="rId8"/>
              </a:rPr>
              <a:t>www.kaggle.com/paultimothymooney/latitude-and-longitude-for-every-country-and-state</a:t>
            </a:r>
            <a:r>
              <a:rPr lang="en-US" dirty="0"/>
              <a:t>.</a:t>
            </a:r>
          </a:p>
        </p:txBody>
      </p:sp>
      <p:sp>
        <p:nvSpPr>
          <p:cNvPr id="4" name="Slide Number Placeholder 3">
            <a:extLst>
              <a:ext uri="{FF2B5EF4-FFF2-40B4-BE49-F238E27FC236}">
                <a16:creationId xmlns:a16="http://schemas.microsoft.com/office/drawing/2014/main" id="{FBD0EE1F-E5AC-EC45-AFDB-FCB7A5C95E0E}"/>
              </a:ext>
            </a:extLst>
          </p:cNvPr>
          <p:cNvSpPr>
            <a:spLocks noGrp="1"/>
          </p:cNvSpPr>
          <p:nvPr>
            <p:ph type="sldNum" sz="quarter" idx="12"/>
          </p:nvPr>
        </p:nvSpPr>
        <p:spPr/>
        <p:txBody>
          <a:bodyPr/>
          <a:lstStyle/>
          <a:p>
            <a:fld id="{34B7E4EF-A1BD-40F4-AB7B-04F084DD991D}" type="slidenum">
              <a:rPr lang="en-US" smtClean="0"/>
              <a:t>21</a:t>
            </a:fld>
            <a:endParaRPr lang="en-US"/>
          </a:p>
        </p:txBody>
      </p:sp>
    </p:spTree>
    <p:extLst>
      <p:ext uri="{BB962C8B-B14F-4D97-AF65-F5344CB8AC3E}">
        <p14:creationId xmlns:p14="http://schemas.microsoft.com/office/powerpoint/2010/main" val="108150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88FC-A47F-4E43-A39C-6EF120C86BDB}"/>
              </a:ext>
            </a:extLst>
          </p:cNvPr>
          <p:cNvSpPr>
            <a:spLocks noGrp="1"/>
          </p:cNvSpPr>
          <p:nvPr>
            <p:ph type="title"/>
          </p:nvPr>
        </p:nvSpPr>
        <p:spPr>
          <a:xfrm>
            <a:off x="365760" y="365760"/>
            <a:ext cx="9215535" cy="731520"/>
          </a:xfrm>
        </p:spPr>
        <p:txBody>
          <a:bodyPr/>
          <a:lstStyle/>
          <a:p>
            <a:r>
              <a:rPr lang="en-US" dirty="0"/>
              <a:t>Dataset = OWID + CPI</a:t>
            </a:r>
          </a:p>
        </p:txBody>
      </p:sp>
      <p:pic>
        <p:nvPicPr>
          <p:cNvPr id="4" name="Content Placeholder 3">
            <a:extLst>
              <a:ext uri="{FF2B5EF4-FFF2-40B4-BE49-F238E27FC236}">
                <a16:creationId xmlns:a16="http://schemas.microsoft.com/office/drawing/2014/main" id="{14FA10E0-4037-4869-99DE-B01012F38909}"/>
              </a:ext>
            </a:extLst>
          </p:cNvPr>
          <p:cNvPicPr>
            <a:picLocks noGrp="1" noChangeAspect="1"/>
          </p:cNvPicPr>
          <p:nvPr>
            <p:ph idx="1"/>
          </p:nvPr>
        </p:nvPicPr>
        <p:blipFill>
          <a:blip r:embed="rId3"/>
          <a:stretch>
            <a:fillRect/>
          </a:stretch>
        </p:blipFill>
        <p:spPr>
          <a:xfrm>
            <a:off x="1066799" y="1454357"/>
            <a:ext cx="10058400" cy="3446632"/>
          </a:xfrm>
          <a:prstGeom prst="rect">
            <a:avLst/>
          </a:prstGeom>
        </p:spPr>
      </p:pic>
      <p:cxnSp>
        <p:nvCxnSpPr>
          <p:cNvPr id="8" name="Straight Connector 7">
            <a:extLst>
              <a:ext uri="{FF2B5EF4-FFF2-40B4-BE49-F238E27FC236}">
                <a16:creationId xmlns:a16="http://schemas.microsoft.com/office/drawing/2014/main" id="{B878D129-5310-4C86-9B22-4A24C713C771}"/>
              </a:ext>
            </a:extLst>
          </p:cNvPr>
          <p:cNvCxnSpPr/>
          <p:nvPr/>
        </p:nvCxnSpPr>
        <p:spPr>
          <a:xfrm>
            <a:off x="6095998" y="3265714"/>
            <a:ext cx="2377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D37BE7-0B0F-4671-8552-FF5E3507A2A2}"/>
              </a:ext>
            </a:extLst>
          </p:cNvPr>
          <p:cNvCxnSpPr>
            <a:cxnSpLocks/>
          </p:cNvCxnSpPr>
          <p:nvPr/>
        </p:nvCxnSpPr>
        <p:spPr>
          <a:xfrm flipV="1">
            <a:off x="4618650" y="3576736"/>
            <a:ext cx="3004459" cy="3110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F3E58E2-2737-472A-8B7D-F15C423C2030}"/>
              </a:ext>
            </a:extLst>
          </p:cNvPr>
          <p:cNvSpPr txBox="1"/>
          <p:nvPr/>
        </p:nvSpPr>
        <p:spPr>
          <a:xfrm>
            <a:off x="1222309" y="5272996"/>
            <a:ext cx="9902890" cy="646331"/>
          </a:xfrm>
          <a:prstGeom prst="rect">
            <a:avLst/>
          </a:prstGeom>
          <a:noFill/>
        </p:spPr>
        <p:txBody>
          <a:bodyPr wrap="square" rtlCol="0">
            <a:spAutoFit/>
          </a:bodyPr>
          <a:lstStyle/>
          <a:p>
            <a:r>
              <a:rPr lang="en-US" dirty="0"/>
              <a:t>OWID data combines various datasets with real time reporting of COVID data (as of 4/30/21)</a:t>
            </a:r>
          </a:p>
          <a:p>
            <a:r>
              <a:rPr lang="en-US" dirty="0"/>
              <a:t>Corruption Perception Index in an independent factor that is reported annually</a:t>
            </a:r>
          </a:p>
        </p:txBody>
      </p:sp>
      <p:sp>
        <p:nvSpPr>
          <p:cNvPr id="5" name="Slide Number Placeholder 4">
            <a:extLst>
              <a:ext uri="{FF2B5EF4-FFF2-40B4-BE49-F238E27FC236}">
                <a16:creationId xmlns:a16="http://schemas.microsoft.com/office/drawing/2014/main" id="{F486AA28-A07E-C44E-B6C5-CBC46E895C95}"/>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1986375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4754-255B-4DCB-B53A-9ABA76A7539A}"/>
              </a:ext>
            </a:extLst>
          </p:cNvPr>
          <p:cNvSpPr>
            <a:spLocks noGrp="1"/>
          </p:cNvSpPr>
          <p:nvPr>
            <p:ph type="title"/>
          </p:nvPr>
        </p:nvSpPr>
        <p:spPr>
          <a:xfrm>
            <a:off x="365760" y="365760"/>
            <a:ext cx="10058400" cy="732343"/>
          </a:xfrm>
        </p:spPr>
        <p:txBody>
          <a:bodyPr/>
          <a:lstStyle/>
          <a:p>
            <a:r>
              <a:rPr lang="en-US" dirty="0"/>
              <a:t>Data clean up</a:t>
            </a:r>
          </a:p>
        </p:txBody>
      </p:sp>
      <p:sp>
        <p:nvSpPr>
          <p:cNvPr id="3" name="Content Placeholder 2">
            <a:extLst>
              <a:ext uri="{FF2B5EF4-FFF2-40B4-BE49-F238E27FC236}">
                <a16:creationId xmlns:a16="http://schemas.microsoft.com/office/drawing/2014/main" id="{16931BCF-0B1E-4775-B8BD-8CDDA2643136}"/>
              </a:ext>
            </a:extLst>
          </p:cNvPr>
          <p:cNvSpPr>
            <a:spLocks noGrp="1"/>
          </p:cNvSpPr>
          <p:nvPr>
            <p:ph idx="1"/>
          </p:nvPr>
        </p:nvSpPr>
        <p:spPr>
          <a:xfrm>
            <a:off x="389471" y="1495077"/>
            <a:ext cx="4536275" cy="4720329"/>
          </a:xfrm>
        </p:spPr>
        <p:txBody>
          <a:bodyPr>
            <a:normAutofit/>
          </a:bodyPr>
          <a:lstStyle/>
          <a:p>
            <a:r>
              <a:rPr lang="en-US" dirty="0"/>
              <a:t>1) Pull in the csv file with 85580 records across 60 columns.  Everything we tried to look at was general and murky.</a:t>
            </a:r>
          </a:p>
          <a:p>
            <a:r>
              <a:rPr lang="en-US" dirty="0"/>
              <a:t>2) Cut the down the data. We limited to the continent of Europe as of 4/30/2021 and were left with 48 records with 12 columns.</a:t>
            </a:r>
          </a:p>
          <a:p>
            <a:r>
              <a:rPr lang="en-US" dirty="0"/>
              <a:t>3) Renamed lots of fields because things like “</a:t>
            </a:r>
            <a:r>
              <a:rPr lang="en-US" dirty="0" err="1"/>
              <a:t>total_deaths_per_million</a:t>
            </a:r>
            <a:r>
              <a:rPr lang="en-US" dirty="0"/>
              <a:t>” were going to be horrible to query.</a:t>
            </a:r>
          </a:p>
          <a:p>
            <a:r>
              <a:rPr lang="en-US" dirty="0"/>
              <a:t>4) Merged via inner joins to add in corruption perception index and separate Europe into four regions.</a:t>
            </a:r>
          </a:p>
          <a:p>
            <a:r>
              <a:rPr lang="en-US" dirty="0"/>
              <a:t>6) Charts were throwing out errors, so we removed records with N/A values and were left with 40 records and 14 columns to work with.</a:t>
            </a:r>
          </a:p>
          <a:p>
            <a:endParaRPr lang="en-US" dirty="0"/>
          </a:p>
        </p:txBody>
      </p:sp>
      <p:pic>
        <p:nvPicPr>
          <p:cNvPr id="8" name="Picture 7" descr="Text&#10;&#10;Description automatically generated">
            <a:extLst>
              <a:ext uri="{FF2B5EF4-FFF2-40B4-BE49-F238E27FC236}">
                <a16:creationId xmlns:a16="http://schemas.microsoft.com/office/drawing/2014/main" id="{00B775E6-C05E-6044-A245-E36331BE2174}"/>
              </a:ext>
            </a:extLst>
          </p:cNvPr>
          <p:cNvPicPr>
            <a:picLocks noChangeAspect="1"/>
          </p:cNvPicPr>
          <p:nvPr/>
        </p:nvPicPr>
        <p:blipFill>
          <a:blip r:embed="rId3"/>
          <a:stretch>
            <a:fillRect/>
          </a:stretch>
        </p:blipFill>
        <p:spPr>
          <a:xfrm>
            <a:off x="4925745" y="1628566"/>
            <a:ext cx="6876783" cy="3889793"/>
          </a:xfrm>
          <a:prstGeom prst="rect">
            <a:avLst/>
          </a:prstGeom>
        </p:spPr>
      </p:pic>
      <p:sp>
        <p:nvSpPr>
          <p:cNvPr id="4" name="Slide Number Placeholder 3">
            <a:extLst>
              <a:ext uri="{FF2B5EF4-FFF2-40B4-BE49-F238E27FC236}">
                <a16:creationId xmlns:a16="http://schemas.microsoft.com/office/drawing/2014/main" id="{21D309F7-BD1E-784B-9AB2-462D01B8FD22}"/>
              </a:ext>
            </a:extLst>
          </p:cNvPr>
          <p:cNvSpPr>
            <a:spLocks noGrp="1"/>
          </p:cNvSpPr>
          <p:nvPr>
            <p:ph type="sldNum" sz="quarter" idx="12"/>
          </p:nvPr>
        </p:nvSpPr>
        <p:spPr/>
        <p:txBody>
          <a:bodyPr/>
          <a:lstStyle/>
          <a:p>
            <a:fld id="{34B7E4EF-A1BD-40F4-AB7B-04F084DD991D}" type="slidenum">
              <a:rPr lang="en-US" smtClean="0"/>
              <a:t>4</a:t>
            </a:fld>
            <a:endParaRPr lang="en-US"/>
          </a:p>
        </p:txBody>
      </p:sp>
    </p:spTree>
    <p:extLst>
      <p:ext uri="{BB962C8B-B14F-4D97-AF65-F5344CB8AC3E}">
        <p14:creationId xmlns:p14="http://schemas.microsoft.com/office/powerpoint/2010/main" val="1067213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8E2C-6581-40B9-ABCD-56D4F53D5B5E}"/>
              </a:ext>
            </a:extLst>
          </p:cNvPr>
          <p:cNvSpPr>
            <a:spLocks noGrp="1"/>
          </p:cNvSpPr>
          <p:nvPr>
            <p:ph type="ctrTitle"/>
          </p:nvPr>
        </p:nvSpPr>
        <p:spPr/>
        <p:txBody>
          <a:bodyPr/>
          <a:lstStyle/>
          <a:p>
            <a:r>
              <a:rPr lang="en-US" dirty="0"/>
              <a:t>Data exploration</a:t>
            </a:r>
          </a:p>
        </p:txBody>
      </p:sp>
      <p:sp>
        <p:nvSpPr>
          <p:cNvPr id="3" name="Subtitle 2">
            <a:extLst>
              <a:ext uri="{FF2B5EF4-FFF2-40B4-BE49-F238E27FC236}">
                <a16:creationId xmlns:a16="http://schemas.microsoft.com/office/drawing/2014/main" id="{32B6E7A7-3322-48D9-8810-99A5715457DB}"/>
              </a:ext>
            </a:extLst>
          </p:cNvPr>
          <p:cNvSpPr>
            <a:spLocks noGrp="1"/>
          </p:cNvSpPr>
          <p:nvPr>
            <p:ph type="subTitle" idx="1"/>
          </p:nvPr>
        </p:nvSpPr>
        <p:spPr/>
        <p:txBody>
          <a:bodyPr/>
          <a:lstStyle/>
          <a:p>
            <a:r>
              <a:rPr lang="en-US" dirty="0"/>
              <a:t>(The things that didn’t work)</a:t>
            </a:r>
          </a:p>
        </p:txBody>
      </p:sp>
    </p:spTree>
    <p:extLst>
      <p:ext uri="{BB962C8B-B14F-4D97-AF65-F5344CB8AC3E}">
        <p14:creationId xmlns:p14="http://schemas.microsoft.com/office/powerpoint/2010/main" val="1866617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GDP</a:t>
            </a:r>
          </a:p>
        </p:txBody>
      </p:sp>
      <p:pic>
        <p:nvPicPr>
          <p:cNvPr id="9" name="Content Placeholder 8">
            <a:extLst>
              <a:ext uri="{FF2B5EF4-FFF2-40B4-BE49-F238E27FC236}">
                <a16:creationId xmlns:a16="http://schemas.microsoft.com/office/drawing/2014/main" id="{97AC2EEB-9339-4B70-AC7A-0E89321C9D7A}"/>
              </a:ext>
            </a:extLst>
          </p:cNvPr>
          <p:cNvPicPr>
            <a:picLocks noGrp="1" noChangeAspect="1"/>
          </p:cNvPicPr>
          <p:nvPr>
            <p:ph idx="1"/>
          </p:nvPr>
        </p:nvPicPr>
        <p:blipFill>
          <a:blip r:embed="rId3"/>
          <a:stretch>
            <a:fillRect/>
          </a:stretch>
        </p:blipFill>
        <p:spPr>
          <a:xfrm>
            <a:off x="3352175" y="1779187"/>
            <a:ext cx="5487650" cy="3658433"/>
          </a:xfrm>
        </p:spPr>
      </p:pic>
      <p:sp>
        <p:nvSpPr>
          <p:cNvPr id="3" name="Slide Number Placeholder 2">
            <a:extLst>
              <a:ext uri="{FF2B5EF4-FFF2-40B4-BE49-F238E27FC236}">
                <a16:creationId xmlns:a16="http://schemas.microsoft.com/office/drawing/2014/main" id="{E2D67EF0-21B7-714B-8FF2-E92D50B74BC1}"/>
              </a:ext>
            </a:extLst>
          </p:cNvPr>
          <p:cNvSpPr>
            <a:spLocks noGrp="1"/>
          </p:cNvSpPr>
          <p:nvPr>
            <p:ph type="sldNum" sz="quarter" idx="12"/>
          </p:nvPr>
        </p:nvSpPr>
        <p:spPr/>
        <p:txBody>
          <a:bodyPr/>
          <a:lstStyle/>
          <a:p>
            <a:fld id="{34B7E4EF-A1BD-40F4-AB7B-04F084DD991D}" type="slidenum">
              <a:rPr lang="en-US" smtClean="0"/>
              <a:t>6</a:t>
            </a:fld>
            <a:endParaRPr lang="en-US"/>
          </a:p>
        </p:txBody>
      </p:sp>
    </p:spTree>
    <p:extLst>
      <p:ext uri="{BB962C8B-B14F-4D97-AF65-F5344CB8AC3E}">
        <p14:creationId xmlns:p14="http://schemas.microsoft.com/office/powerpoint/2010/main" val="133368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Population </a:t>
            </a:r>
          </a:p>
        </p:txBody>
      </p:sp>
      <p:pic>
        <p:nvPicPr>
          <p:cNvPr id="7" name="Content Placeholder 6">
            <a:extLst>
              <a:ext uri="{FF2B5EF4-FFF2-40B4-BE49-F238E27FC236}">
                <a16:creationId xmlns:a16="http://schemas.microsoft.com/office/drawing/2014/main" id="{E56B7498-07C6-4EBB-9DB8-05CCF4E7D3E0}"/>
              </a:ext>
            </a:extLst>
          </p:cNvPr>
          <p:cNvPicPr>
            <a:picLocks noGrp="1" noChangeAspect="1"/>
          </p:cNvPicPr>
          <p:nvPr>
            <p:ph idx="1"/>
          </p:nvPr>
        </p:nvPicPr>
        <p:blipFill>
          <a:blip r:embed="rId3"/>
          <a:stretch>
            <a:fillRect/>
          </a:stretch>
        </p:blipFill>
        <p:spPr>
          <a:xfrm>
            <a:off x="3352175" y="1599784"/>
            <a:ext cx="5487650" cy="3658433"/>
          </a:xfrm>
        </p:spPr>
      </p:pic>
      <p:sp>
        <p:nvSpPr>
          <p:cNvPr id="3" name="Slide Number Placeholder 2">
            <a:extLst>
              <a:ext uri="{FF2B5EF4-FFF2-40B4-BE49-F238E27FC236}">
                <a16:creationId xmlns:a16="http://schemas.microsoft.com/office/drawing/2014/main" id="{D0A09482-8A2A-794E-89E7-07D48E4DCB6E}"/>
              </a:ext>
            </a:extLst>
          </p:cNvPr>
          <p:cNvSpPr>
            <a:spLocks noGrp="1"/>
          </p:cNvSpPr>
          <p:nvPr>
            <p:ph type="sldNum" sz="quarter" idx="12"/>
          </p:nvPr>
        </p:nvSpPr>
        <p:spPr/>
        <p:txBody>
          <a:bodyPr/>
          <a:lstStyle/>
          <a:p>
            <a:fld id="{34B7E4EF-A1BD-40F4-AB7B-04F084DD991D}" type="slidenum">
              <a:rPr lang="en-US" smtClean="0"/>
              <a:t>7</a:t>
            </a:fld>
            <a:endParaRPr lang="en-US"/>
          </a:p>
        </p:txBody>
      </p:sp>
    </p:spTree>
    <p:extLst>
      <p:ext uri="{BB962C8B-B14F-4D97-AF65-F5344CB8AC3E}">
        <p14:creationId xmlns:p14="http://schemas.microsoft.com/office/powerpoint/2010/main" val="144345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Transparency </a:t>
            </a:r>
          </a:p>
        </p:txBody>
      </p:sp>
      <p:pic>
        <p:nvPicPr>
          <p:cNvPr id="6" name="Content Placeholder 5">
            <a:extLst>
              <a:ext uri="{FF2B5EF4-FFF2-40B4-BE49-F238E27FC236}">
                <a16:creationId xmlns:a16="http://schemas.microsoft.com/office/drawing/2014/main" id="{B32E526D-0C65-4239-B5F3-E0E13B25BAF2}"/>
              </a:ext>
            </a:extLst>
          </p:cNvPr>
          <p:cNvPicPr>
            <a:picLocks noGrp="1" noChangeAspect="1"/>
          </p:cNvPicPr>
          <p:nvPr>
            <p:ph idx="1"/>
          </p:nvPr>
        </p:nvPicPr>
        <p:blipFill>
          <a:blip r:embed="rId3"/>
          <a:stretch>
            <a:fillRect/>
          </a:stretch>
        </p:blipFill>
        <p:spPr>
          <a:xfrm>
            <a:off x="3352175" y="1599784"/>
            <a:ext cx="5487650" cy="3658433"/>
          </a:xfrm>
        </p:spPr>
      </p:pic>
      <p:sp>
        <p:nvSpPr>
          <p:cNvPr id="3" name="Slide Number Placeholder 2">
            <a:extLst>
              <a:ext uri="{FF2B5EF4-FFF2-40B4-BE49-F238E27FC236}">
                <a16:creationId xmlns:a16="http://schemas.microsoft.com/office/drawing/2014/main" id="{A7D62185-07E8-9940-BFCE-E1667626A263}"/>
              </a:ext>
            </a:extLst>
          </p:cNvPr>
          <p:cNvSpPr>
            <a:spLocks noGrp="1"/>
          </p:cNvSpPr>
          <p:nvPr>
            <p:ph type="sldNum" sz="quarter" idx="12"/>
          </p:nvPr>
        </p:nvSpPr>
        <p:spPr/>
        <p:txBody>
          <a:bodyPr/>
          <a:lstStyle/>
          <a:p>
            <a:fld id="{34B7E4EF-A1BD-40F4-AB7B-04F084DD991D}" type="slidenum">
              <a:rPr lang="en-US" smtClean="0"/>
              <a:t>8</a:t>
            </a:fld>
            <a:endParaRPr lang="en-US"/>
          </a:p>
        </p:txBody>
      </p:sp>
    </p:spTree>
    <p:extLst>
      <p:ext uri="{BB962C8B-B14F-4D97-AF65-F5344CB8AC3E}">
        <p14:creationId xmlns:p14="http://schemas.microsoft.com/office/powerpoint/2010/main" val="314434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397B-408C-184B-84D9-36085B790493}"/>
              </a:ext>
            </a:extLst>
          </p:cNvPr>
          <p:cNvSpPr>
            <a:spLocks noGrp="1"/>
          </p:cNvSpPr>
          <p:nvPr>
            <p:ph type="title"/>
          </p:nvPr>
        </p:nvSpPr>
        <p:spPr>
          <a:xfrm>
            <a:off x="365760" y="365760"/>
            <a:ext cx="10058400" cy="731520"/>
          </a:xfrm>
        </p:spPr>
        <p:txBody>
          <a:bodyPr/>
          <a:lstStyle/>
          <a:p>
            <a:r>
              <a:rPr lang="en-US" dirty="0"/>
              <a:t>Regression – Global HDI (More Correlated)</a:t>
            </a:r>
          </a:p>
        </p:txBody>
      </p:sp>
      <p:pic>
        <p:nvPicPr>
          <p:cNvPr id="7" name="Content Placeholder 6">
            <a:extLst>
              <a:ext uri="{FF2B5EF4-FFF2-40B4-BE49-F238E27FC236}">
                <a16:creationId xmlns:a16="http://schemas.microsoft.com/office/drawing/2014/main" id="{8E60BB84-EAE0-4174-8A9F-300E38993389}"/>
              </a:ext>
            </a:extLst>
          </p:cNvPr>
          <p:cNvPicPr>
            <a:picLocks noGrp="1" noChangeAspect="1"/>
          </p:cNvPicPr>
          <p:nvPr>
            <p:ph idx="1"/>
          </p:nvPr>
        </p:nvPicPr>
        <p:blipFill>
          <a:blip r:embed="rId3"/>
          <a:stretch>
            <a:fillRect/>
          </a:stretch>
        </p:blipFill>
        <p:spPr>
          <a:xfrm>
            <a:off x="3258733" y="1599784"/>
            <a:ext cx="5487650" cy="3658433"/>
          </a:xfrm>
        </p:spPr>
      </p:pic>
      <p:sp>
        <p:nvSpPr>
          <p:cNvPr id="3" name="Slide Number Placeholder 2">
            <a:extLst>
              <a:ext uri="{FF2B5EF4-FFF2-40B4-BE49-F238E27FC236}">
                <a16:creationId xmlns:a16="http://schemas.microsoft.com/office/drawing/2014/main" id="{73F1AB41-4250-0444-A371-307E51A4354E}"/>
              </a:ext>
            </a:extLst>
          </p:cNvPr>
          <p:cNvSpPr>
            <a:spLocks noGrp="1"/>
          </p:cNvSpPr>
          <p:nvPr>
            <p:ph type="sldNum" sz="quarter" idx="12"/>
          </p:nvPr>
        </p:nvSpPr>
        <p:spPr/>
        <p:txBody>
          <a:bodyPr/>
          <a:lstStyle/>
          <a:p>
            <a:fld id="{34B7E4EF-A1BD-40F4-AB7B-04F084DD991D}" type="slidenum">
              <a:rPr lang="en-US" smtClean="0"/>
              <a:t>9</a:t>
            </a:fld>
            <a:endParaRPr lang="en-US"/>
          </a:p>
        </p:txBody>
      </p:sp>
    </p:spTree>
    <p:extLst>
      <p:ext uri="{BB962C8B-B14F-4D97-AF65-F5344CB8AC3E}">
        <p14:creationId xmlns:p14="http://schemas.microsoft.com/office/powerpoint/2010/main" val="3819376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1C2E32"/>
      </a:dk2>
      <a:lt2>
        <a:srgbClr val="E8E3E2"/>
      </a:lt2>
      <a:accent1>
        <a:srgbClr val="16AFCD"/>
      </a:accent1>
      <a:accent2>
        <a:srgbClr val="20B690"/>
      </a:accent2>
      <a:accent3>
        <a:srgbClr val="2979E7"/>
      </a:accent3>
      <a:accent4>
        <a:srgbClr val="D51774"/>
      </a:accent4>
      <a:accent5>
        <a:srgbClr val="E72937"/>
      </a:accent5>
      <a:accent6>
        <a:srgbClr val="D55817"/>
      </a:accent6>
      <a:hlink>
        <a:srgbClr val="BF543F"/>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1105</Words>
  <Application>Microsoft Office PowerPoint</Application>
  <PresentationFormat>Widescreen</PresentationFormat>
  <Paragraphs>180</Paragraphs>
  <Slides>21</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vt:lpstr>
      <vt:lpstr>Avenir Next LT Pro Light</vt:lpstr>
      <vt:lpstr>Calibri</vt:lpstr>
      <vt:lpstr>Garamond</vt:lpstr>
      <vt:lpstr>Slack-Lato</vt:lpstr>
      <vt:lpstr>SavonVTI</vt:lpstr>
      <vt:lpstr>Understanding Geopolitical factors and  Covid-19 data</vt:lpstr>
      <vt:lpstr>Research – Our Higher Calling</vt:lpstr>
      <vt:lpstr>Dataset = OWID + CPI</vt:lpstr>
      <vt:lpstr>Data clean up</vt:lpstr>
      <vt:lpstr>Data exploration</vt:lpstr>
      <vt:lpstr>Regression – Global GDP</vt:lpstr>
      <vt:lpstr>Regression – Global Population </vt:lpstr>
      <vt:lpstr>Regression – Global Transparency </vt:lpstr>
      <vt:lpstr>Regression – Global HDI (More Correlated)</vt:lpstr>
      <vt:lpstr>The Path Forward - Europe</vt:lpstr>
      <vt:lpstr>Statistical Analysis</vt:lpstr>
      <vt:lpstr>A LOT OF NOTHING</vt:lpstr>
      <vt:lpstr>Schengen Region</vt:lpstr>
      <vt:lpstr>Standard of Living Index</vt:lpstr>
      <vt:lpstr>Euro-Regions Groups</vt:lpstr>
      <vt:lpstr>Stacking Up the Boxes</vt:lpstr>
      <vt:lpstr>ANOVA Testing</vt:lpstr>
      <vt:lpstr>T-Tests by Region</vt:lpstr>
      <vt:lpstr>Conclusions (are we Finnish yet?)</vt:lpstr>
      <vt:lpstr>Suggestions for Future Research</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of National level factors with Covid-19.</dc:title>
  <dc:creator>Gina Freed</dc:creator>
  <cp:lastModifiedBy>marc leslie</cp:lastModifiedBy>
  <cp:revision>55</cp:revision>
  <dcterms:created xsi:type="dcterms:W3CDTF">2021-05-03T22:55:54Z</dcterms:created>
  <dcterms:modified xsi:type="dcterms:W3CDTF">2021-05-07T14:52:21Z</dcterms:modified>
</cp:coreProperties>
</file>